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0" r:id="rId2"/>
    <p:sldMasterId id="2147483686" r:id="rId3"/>
    <p:sldMasterId id="2147483703" r:id="rId4"/>
    <p:sldMasterId id="2147483715" r:id="rId5"/>
    <p:sldMasterId id="2147483721" r:id="rId6"/>
  </p:sldMasterIdLst>
  <p:notesMasterIdLst>
    <p:notesMasterId r:id="rId33"/>
  </p:notesMasterIdLst>
  <p:handoutMasterIdLst>
    <p:handoutMasterId r:id="rId34"/>
  </p:handoutMasterIdLst>
  <p:sldIdLst>
    <p:sldId id="359" r:id="rId7"/>
    <p:sldId id="479" r:id="rId8"/>
    <p:sldId id="322" r:id="rId9"/>
    <p:sldId id="452" r:id="rId10"/>
    <p:sldId id="439" r:id="rId11"/>
    <p:sldId id="440" r:id="rId12"/>
    <p:sldId id="443" r:id="rId13"/>
    <p:sldId id="468" r:id="rId14"/>
    <p:sldId id="480" r:id="rId15"/>
    <p:sldId id="477" r:id="rId16"/>
    <p:sldId id="448" r:id="rId17"/>
    <p:sldId id="453" r:id="rId18"/>
    <p:sldId id="458" r:id="rId19"/>
    <p:sldId id="473" r:id="rId20"/>
    <p:sldId id="459" r:id="rId21"/>
    <p:sldId id="476" r:id="rId22"/>
    <p:sldId id="456" r:id="rId23"/>
    <p:sldId id="463" r:id="rId24"/>
    <p:sldId id="464" r:id="rId25"/>
    <p:sldId id="321" r:id="rId26"/>
    <p:sldId id="460" r:id="rId27"/>
    <p:sldId id="462" r:id="rId28"/>
    <p:sldId id="478" r:id="rId29"/>
    <p:sldId id="318" r:id="rId30"/>
    <p:sldId id="475" r:id="rId31"/>
    <p:sldId id="470" r:id="rId32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35"/>
    </p:embeddedFont>
    <p:embeddedFont>
      <p:font typeface="Impact" panose="020B0806030902050204" pitchFamily="34" charset="0"/>
      <p:regular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S PGothic" panose="020B0600070205080204" pitchFamily="34" charset="-128"/>
      <p:regular r:id="rId43"/>
    </p:embeddedFont>
    <p:embeddedFont>
      <p:font typeface="微软雅黑" panose="020B0503020204020204" pitchFamily="34" charset="-122"/>
      <p:regular r:id="rId44"/>
      <p:bold r:id="rId45"/>
    </p:embeddedFon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微軟正黑體" panose="020B0604030504040204" pitchFamily="34" charset="-120"/>
      <p:regular r:id="rId50"/>
      <p:bold r:id="rId51"/>
    </p:embeddedFont>
  </p:embeddedFontLst>
  <p:custDataLst>
    <p:tags r:id="rId52"/>
  </p:custDataLst>
  <p:defaultTextStyle>
    <a:defPPr>
      <a:defRPr lang="zh-CN"/>
    </a:defPPr>
    <a:lvl1pPr marL="0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5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6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29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58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88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744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0AD"/>
    <a:srgbClr val="94CDD1"/>
    <a:srgbClr val="41B7D0"/>
    <a:srgbClr val="0187AC"/>
    <a:srgbClr val="1AA4BE"/>
    <a:srgbClr val="DD6144"/>
    <a:srgbClr val="3B7697"/>
    <a:srgbClr val="2D5A74"/>
    <a:srgbClr val="1B3D55"/>
    <a:srgbClr val="7BB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97" d="100"/>
          <a:sy n="97" d="100"/>
        </p:scale>
        <p:origin x="756" y="84"/>
      </p:cViewPr>
      <p:guideLst>
        <p:guide pos="2744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594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5.fntdata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microsoft.com/office/2015/10/relationships/revisionInfo" Target="revisionInfo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4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10.fntdata"/><Relationship Id="rId5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3DD8DE-4E43-41B2-9C14-546655F49295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937876B8-C807-461B-8823-CF575D75653E}">
      <dgm:prSet phldrT="[文字]"/>
      <dgm:spPr/>
      <dgm:t>
        <a:bodyPr/>
        <a:lstStyle/>
        <a:p>
          <a:r>
            <a:rPr lang="zh-TW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rPr>
            <a:t>原始信件主旨</a:t>
          </a:r>
          <a:endParaRPr lang="zh-TW" altLang="en-US" dirty="0"/>
        </a:p>
      </dgm:t>
    </dgm:pt>
    <dgm:pt modelId="{20B9A4FE-1625-48F4-80EF-A4DD92EF06AB}" type="parTrans" cxnId="{BB2553DB-D43D-4DB8-87D8-5DD4622787A4}">
      <dgm:prSet/>
      <dgm:spPr/>
      <dgm:t>
        <a:bodyPr/>
        <a:lstStyle/>
        <a:p>
          <a:endParaRPr lang="zh-TW" altLang="en-US"/>
        </a:p>
      </dgm:t>
    </dgm:pt>
    <dgm:pt modelId="{1DAEC883-A4F3-4379-946A-6FE950F7D57D}" type="sibTrans" cxnId="{BB2553DB-D43D-4DB8-87D8-5DD4622787A4}">
      <dgm:prSet/>
      <dgm:spPr/>
      <dgm:t>
        <a:bodyPr/>
        <a:lstStyle/>
        <a:p>
          <a:endParaRPr lang="zh-TW" altLang="en-US"/>
        </a:p>
      </dgm:t>
    </dgm:pt>
    <dgm:pt modelId="{29DFEE55-460E-4C68-A689-A43006146784}">
      <dgm:prSet phldrT="[文字]" custT="1"/>
      <dgm:spPr/>
      <dgm:t>
        <a:bodyPr/>
        <a:lstStyle/>
        <a:p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『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台灣原生 山芙蓉 修護保濕霜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』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立即體驗用品申請</a:t>
          </a:r>
          <a:endParaRPr lang="zh-TW" altLang="en-US" sz="1600" dirty="0"/>
        </a:p>
      </dgm:t>
    </dgm:pt>
    <dgm:pt modelId="{47E2139A-DCAE-4064-A75F-629B1494E41E}" type="parTrans" cxnId="{AD1EE7E3-BD97-407B-9747-5BF95EF0FCD2}">
      <dgm:prSet/>
      <dgm:spPr/>
      <dgm:t>
        <a:bodyPr/>
        <a:lstStyle/>
        <a:p>
          <a:endParaRPr lang="zh-TW" altLang="en-US"/>
        </a:p>
      </dgm:t>
    </dgm:pt>
    <dgm:pt modelId="{A7485036-61BB-4815-A143-E1EF5311D467}" type="sibTrans" cxnId="{AD1EE7E3-BD97-407B-9747-5BF95EF0FCD2}">
      <dgm:prSet/>
      <dgm:spPr/>
      <dgm:t>
        <a:bodyPr/>
        <a:lstStyle/>
        <a:p>
          <a:endParaRPr lang="zh-TW" altLang="en-US"/>
        </a:p>
      </dgm:t>
    </dgm:pt>
    <dgm:pt modelId="{A091C79B-D86C-4F4E-BF56-D811ADACE01E}">
      <dgm:prSet phldrT="[文字]"/>
      <dgm:spPr/>
      <dgm:t>
        <a:bodyPr/>
        <a:lstStyle/>
        <a:p>
          <a:r>
            <a:rPr lang="zh-TW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rPr>
            <a:t>清除信件符號</a:t>
          </a:r>
          <a:endParaRPr lang="zh-TW" altLang="en-US" dirty="0"/>
        </a:p>
      </dgm:t>
    </dgm:pt>
    <dgm:pt modelId="{B8516275-62CC-4581-8D79-D1F0464D0E9B}" type="parTrans" cxnId="{0E0F69C4-6390-4896-9C8A-996DEB82EDA9}">
      <dgm:prSet/>
      <dgm:spPr/>
      <dgm:t>
        <a:bodyPr/>
        <a:lstStyle/>
        <a:p>
          <a:endParaRPr lang="zh-TW" altLang="en-US"/>
        </a:p>
      </dgm:t>
    </dgm:pt>
    <dgm:pt modelId="{81244CAD-2E1A-4815-858A-3A29AC89336F}" type="sibTrans" cxnId="{0E0F69C4-6390-4896-9C8A-996DEB82EDA9}">
      <dgm:prSet/>
      <dgm:spPr/>
      <dgm:t>
        <a:bodyPr/>
        <a:lstStyle/>
        <a:p>
          <a:endParaRPr lang="zh-TW" altLang="en-US"/>
        </a:p>
      </dgm:t>
    </dgm:pt>
    <dgm:pt modelId="{778937F9-83C9-4922-905B-7DB08418CF5F}">
      <dgm:prSet phldrT="[文字]" custT="1"/>
      <dgm:spPr/>
      <dgm:t>
        <a:bodyPr/>
        <a:lstStyle/>
        <a:p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台灣原生 山芙蓉 修護保濕霜立即體驗用品申請</a:t>
          </a:r>
          <a:endParaRPr lang="zh-TW" altLang="en-US" sz="1600" dirty="0"/>
        </a:p>
      </dgm:t>
    </dgm:pt>
    <dgm:pt modelId="{0C699649-0442-4C24-9D6C-6DA212EF8C3F}" type="parTrans" cxnId="{4C208D46-DE26-47FF-AC09-9AA58931D52B}">
      <dgm:prSet/>
      <dgm:spPr/>
      <dgm:t>
        <a:bodyPr/>
        <a:lstStyle/>
        <a:p>
          <a:endParaRPr lang="zh-TW" altLang="en-US"/>
        </a:p>
      </dgm:t>
    </dgm:pt>
    <dgm:pt modelId="{FBAA8E8A-A479-4FB3-A108-C174BE5AB33F}" type="sibTrans" cxnId="{4C208D46-DE26-47FF-AC09-9AA58931D52B}">
      <dgm:prSet/>
      <dgm:spPr/>
      <dgm:t>
        <a:bodyPr/>
        <a:lstStyle/>
        <a:p>
          <a:endParaRPr lang="zh-TW" altLang="en-US"/>
        </a:p>
      </dgm:t>
    </dgm:pt>
    <dgm:pt modelId="{EAA6DDEA-C315-4CE5-90C9-AA946C38A007}">
      <dgm:prSet phldrT="[文字]"/>
      <dgm:spPr/>
      <dgm:t>
        <a:bodyPr/>
        <a:lstStyle/>
        <a:p>
          <a:r>
            <a:rPr lang="en-US" altLang="zh-TW" b="1" spc="-41" dirty="0" err="1" smtClean="0">
              <a:latin typeface="Cambria" panose="02040503050406030204" pitchFamily="18" charset="0"/>
              <a:ea typeface="Cambria" panose="02040503050406030204" pitchFamily="18" charset="0"/>
            </a:rPr>
            <a:t>Jieba</a:t>
          </a:r>
          <a:r>
            <a:rPr lang="zh-TW" altLang="en-US" b="1" spc="-4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切字</a:t>
          </a:r>
          <a:endParaRPr lang="zh-TW" altLang="en-US" dirty="0"/>
        </a:p>
      </dgm:t>
    </dgm:pt>
    <dgm:pt modelId="{2AF6143B-BA89-4305-9CD6-9D9444B50C77}" type="parTrans" cxnId="{4DB66483-F3B6-4423-9CE3-618729CE9E95}">
      <dgm:prSet/>
      <dgm:spPr/>
      <dgm:t>
        <a:bodyPr/>
        <a:lstStyle/>
        <a:p>
          <a:endParaRPr lang="zh-TW" altLang="en-US"/>
        </a:p>
      </dgm:t>
    </dgm:pt>
    <dgm:pt modelId="{704E9057-1841-4F99-B34D-45A0E53981F4}" type="sibTrans" cxnId="{4DB66483-F3B6-4423-9CE3-618729CE9E95}">
      <dgm:prSet/>
      <dgm:spPr/>
      <dgm:t>
        <a:bodyPr/>
        <a:lstStyle/>
        <a:p>
          <a:endParaRPr lang="zh-TW" altLang="en-US"/>
        </a:p>
      </dgm:t>
    </dgm:pt>
    <dgm:pt modelId="{46F60713-2C44-493F-B3B9-00794C1869E8}">
      <dgm:prSet phldrT="[文字]" custT="1"/>
      <dgm:spPr/>
      <dgm:t>
        <a:bodyPr/>
        <a:lstStyle/>
        <a:p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['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原生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山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芙蓉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修護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保濕霜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立即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體驗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用品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申請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']</a:t>
          </a:r>
          <a:endParaRPr lang="zh-TW" altLang="en-US" sz="1600" dirty="0"/>
        </a:p>
      </dgm:t>
    </dgm:pt>
    <dgm:pt modelId="{04F0345D-CEA0-4952-937D-75D70DC91E43}" type="parTrans" cxnId="{0835DF62-4CFE-48CA-BA95-D7058C32A3F7}">
      <dgm:prSet/>
      <dgm:spPr/>
      <dgm:t>
        <a:bodyPr/>
        <a:lstStyle/>
        <a:p>
          <a:endParaRPr lang="zh-TW" altLang="en-US"/>
        </a:p>
      </dgm:t>
    </dgm:pt>
    <dgm:pt modelId="{B0D75915-5DD1-472A-9291-4820A7AD738D}" type="sibTrans" cxnId="{0835DF62-4CFE-48CA-BA95-D7058C32A3F7}">
      <dgm:prSet/>
      <dgm:spPr/>
      <dgm:t>
        <a:bodyPr/>
        <a:lstStyle/>
        <a:p>
          <a:endParaRPr lang="zh-TW" altLang="en-US"/>
        </a:p>
      </dgm:t>
    </dgm:pt>
    <dgm:pt modelId="{84E6D75C-730A-44FD-BD1E-7D999A95E94F}" type="pres">
      <dgm:prSet presAssocID="{A43DD8DE-4E43-41B2-9C14-546655F4929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F9FE7D6-3097-4A5C-954A-70A30E25B9D4}" type="pres">
      <dgm:prSet presAssocID="{937876B8-C807-461B-8823-CF575D75653E}" presName="composite" presStyleCnt="0"/>
      <dgm:spPr/>
    </dgm:pt>
    <dgm:pt modelId="{4F07EF22-0572-4E60-97BE-2CA950726DE1}" type="pres">
      <dgm:prSet presAssocID="{937876B8-C807-461B-8823-CF575D75653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2F472D-5597-42A4-A1D7-0646EFB670B7}" type="pres">
      <dgm:prSet presAssocID="{937876B8-C807-461B-8823-CF575D75653E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5AC167-A35F-46DF-A9FB-E6915991DE4B}" type="pres">
      <dgm:prSet presAssocID="{1DAEC883-A4F3-4379-946A-6FE950F7D57D}" presName="sp" presStyleCnt="0"/>
      <dgm:spPr/>
    </dgm:pt>
    <dgm:pt modelId="{DBFEE073-893A-4F31-A60C-8075E8957DBE}" type="pres">
      <dgm:prSet presAssocID="{A091C79B-D86C-4F4E-BF56-D811ADACE01E}" presName="composite" presStyleCnt="0"/>
      <dgm:spPr/>
    </dgm:pt>
    <dgm:pt modelId="{0A68C326-C8CF-434E-8737-B60544870FFC}" type="pres">
      <dgm:prSet presAssocID="{A091C79B-D86C-4F4E-BF56-D811ADACE01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3586F3-E1F0-4963-996B-C7DAFA63F9E4}" type="pres">
      <dgm:prSet presAssocID="{A091C79B-D86C-4F4E-BF56-D811ADACE01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3BB05B-EAB6-4876-9F10-E96BB7269C0C}" type="pres">
      <dgm:prSet presAssocID="{81244CAD-2E1A-4815-858A-3A29AC89336F}" presName="sp" presStyleCnt="0"/>
      <dgm:spPr/>
    </dgm:pt>
    <dgm:pt modelId="{5B556678-2197-4FB3-9F11-4BF6553C70D2}" type="pres">
      <dgm:prSet presAssocID="{EAA6DDEA-C315-4CE5-90C9-AA946C38A007}" presName="composite" presStyleCnt="0"/>
      <dgm:spPr/>
    </dgm:pt>
    <dgm:pt modelId="{F99E08B0-9EA1-4003-9580-456DE3F3C4AE}" type="pres">
      <dgm:prSet presAssocID="{EAA6DDEA-C315-4CE5-90C9-AA946C38A00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D17981-5018-4D21-BC8A-5B395F32DBF6}" type="pres">
      <dgm:prSet presAssocID="{EAA6DDEA-C315-4CE5-90C9-AA946C38A00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DB66483-F3B6-4423-9CE3-618729CE9E95}" srcId="{A43DD8DE-4E43-41B2-9C14-546655F49295}" destId="{EAA6DDEA-C315-4CE5-90C9-AA946C38A007}" srcOrd="2" destOrd="0" parTransId="{2AF6143B-BA89-4305-9CD6-9D9444B50C77}" sibTransId="{704E9057-1841-4F99-B34D-45A0E53981F4}"/>
    <dgm:cxn modelId="{87EAAD16-CBBC-4661-ABA7-5BF139F8F1E9}" type="presOf" srcId="{EAA6DDEA-C315-4CE5-90C9-AA946C38A007}" destId="{F99E08B0-9EA1-4003-9580-456DE3F3C4AE}" srcOrd="0" destOrd="0" presId="urn:microsoft.com/office/officeart/2005/8/layout/chevron2"/>
    <dgm:cxn modelId="{AD1EE7E3-BD97-407B-9747-5BF95EF0FCD2}" srcId="{937876B8-C807-461B-8823-CF575D75653E}" destId="{29DFEE55-460E-4C68-A689-A43006146784}" srcOrd="0" destOrd="0" parTransId="{47E2139A-DCAE-4064-A75F-629B1494E41E}" sibTransId="{A7485036-61BB-4815-A143-E1EF5311D467}"/>
    <dgm:cxn modelId="{4ED422F1-C079-4641-9277-F1163D9B6627}" type="presOf" srcId="{29DFEE55-460E-4C68-A689-A43006146784}" destId="{0D2F472D-5597-42A4-A1D7-0646EFB670B7}" srcOrd="0" destOrd="0" presId="urn:microsoft.com/office/officeart/2005/8/layout/chevron2"/>
    <dgm:cxn modelId="{512FF032-B787-43C0-9469-E42AC482B67D}" type="presOf" srcId="{778937F9-83C9-4922-905B-7DB08418CF5F}" destId="{5A3586F3-E1F0-4963-996B-C7DAFA63F9E4}" srcOrd="0" destOrd="0" presId="urn:microsoft.com/office/officeart/2005/8/layout/chevron2"/>
    <dgm:cxn modelId="{9D323030-381C-4A96-9A49-423AD1E36DEC}" type="presOf" srcId="{A091C79B-D86C-4F4E-BF56-D811ADACE01E}" destId="{0A68C326-C8CF-434E-8737-B60544870FFC}" srcOrd="0" destOrd="0" presId="urn:microsoft.com/office/officeart/2005/8/layout/chevron2"/>
    <dgm:cxn modelId="{0835DF62-4CFE-48CA-BA95-D7058C32A3F7}" srcId="{EAA6DDEA-C315-4CE5-90C9-AA946C38A007}" destId="{46F60713-2C44-493F-B3B9-00794C1869E8}" srcOrd="0" destOrd="0" parTransId="{04F0345D-CEA0-4952-937D-75D70DC91E43}" sibTransId="{B0D75915-5DD1-472A-9291-4820A7AD738D}"/>
    <dgm:cxn modelId="{E1AAF8D7-7F56-4024-9F36-6C41F8B04C6B}" type="presOf" srcId="{A43DD8DE-4E43-41B2-9C14-546655F49295}" destId="{84E6D75C-730A-44FD-BD1E-7D999A95E94F}" srcOrd="0" destOrd="0" presId="urn:microsoft.com/office/officeart/2005/8/layout/chevron2"/>
    <dgm:cxn modelId="{0E0F69C4-6390-4896-9C8A-996DEB82EDA9}" srcId="{A43DD8DE-4E43-41B2-9C14-546655F49295}" destId="{A091C79B-D86C-4F4E-BF56-D811ADACE01E}" srcOrd="1" destOrd="0" parTransId="{B8516275-62CC-4581-8D79-D1F0464D0E9B}" sibTransId="{81244CAD-2E1A-4815-858A-3A29AC89336F}"/>
    <dgm:cxn modelId="{325A93E9-ACF4-442F-A980-B645A0E0C7D4}" type="presOf" srcId="{937876B8-C807-461B-8823-CF575D75653E}" destId="{4F07EF22-0572-4E60-97BE-2CA950726DE1}" srcOrd="0" destOrd="0" presId="urn:microsoft.com/office/officeart/2005/8/layout/chevron2"/>
    <dgm:cxn modelId="{BB2553DB-D43D-4DB8-87D8-5DD4622787A4}" srcId="{A43DD8DE-4E43-41B2-9C14-546655F49295}" destId="{937876B8-C807-461B-8823-CF575D75653E}" srcOrd="0" destOrd="0" parTransId="{20B9A4FE-1625-48F4-80EF-A4DD92EF06AB}" sibTransId="{1DAEC883-A4F3-4379-946A-6FE950F7D57D}"/>
    <dgm:cxn modelId="{4C208D46-DE26-47FF-AC09-9AA58931D52B}" srcId="{A091C79B-D86C-4F4E-BF56-D811ADACE01E}" destId="{778937F9-83C9-4922-905B-7DB08418CF5F}" srcOrd="0" destOrd="0" parTransId="{0C699649-0442-4C24-9D6C-6DA212EF8C3F}" sibTransId="{FBAA8E8A-A479-4FB3-A108-C174BE5AB33F}"/>
    <dgm:cxn modelId="{2BAA4FF8-7DD2-4287-8BAD-2E3F2D0BBC18}" type="presOf" srcId="{46F60713-2C44-493F-B3B9-00794C1869E8}" destId="{3FD17981-5018-4D21-BC8A-5B395F32DBF6}" srcOrd="0" destOrd="0" presId="urn:microsoft.com/office/officeart/2005/8/layout/chevron2"/>
    <dgm:cxn modelId="{34F9E14F-1F81-4D5B-830B-FE3D73342055}" type="presParOf" srcId="{84E6D75C-730A-44FD-BD1E-7D999A95E94F}" destId="{CF9FE7D6-3097-4A5C-954A-70A30E25B9D4}" srcOrd="0" destOrd="0" presId="urn:microsoft.com/office/officeart/2005/8/layout/chevron2"/>
    <dgm:cxn modelId="{D8EFA46E-354D-46CF-80C0-A24D1228FF22}" type="presParOf" srcId="{CF9FE7D6-3097-4A5C-954A-70A30E25B9D4}" destId="{4F07EF22-0572-4E60-97BE-2CA950726DE1}" srcOrd="0" destOrd="0" presId="urn:microsoft.com/office/officeart/2005/8/layout/chevron2"/>
    <dgm:cxn modelId="{9CE2A861-6BDC-4468-B679-8DD0EC61328A}" type="presParOf" srcId="{CF9FE7D6-3097-4A5C-954A-70A30E25B9D4}" destId="{0D2F472D-5597-42A4-A1D7-0646EFB670B7}" srcOrd="1" destOrd="0" presId="urn:microsoft.com/office/officeart/2005/8/layout/chevron2"/>
    <dgm:cxn modelId="{E0AE6E1C-CECA-4876-B001-E76554572CAE}" type="presParOf" srcId="{84E6D75C-730A-44FD-BD1E-7D999A95E94F}" destId="{FA5AC167-A35F-46DF-A9FB-E6915991DE4B}" srcOrd="1" destOrd="0" presId="urn:microsoft.com/office/officeart/2005/8/layout/chevron2"/>
    <dgm:cxn modelId="{12544411-C5C8-4BBA-9D46-AC101725BEDE}" type="presParOf" srcId="{84E6D75C-730A-44FD-BD1E-7D999A95E94F}" destId="{DBFEE073-893A-4F31-A60C-8075E8957DBE}" srcOrd="2" destOrd="0" presId="urn:microsoft.com/office/officeart/2005/8/layout/chevron2"/>
    <dgm:cxn modelId="{E20F5090-A6E2-4835-A27A-76C3960491C5}" type="presParOf" srcId="{DBFEE073-893A-4F31-A60C-8075E8957DBE}" destId="{0A68C326-C8CF-434E-8737-B60544870FFC}" srcOrd="0" destOrd="0" presId="urn:microsoft.com/office/officeart/2005/8/layout/chevron2"/>
    <dgm:cxn modelId="{D376B3DC-6920-4C74-8D74-B820E4AAECE6}" type="presParOf" srcId="{DBFEE073-893A-4F31-A60C-8075E8957DBE}" destId="{5A3586F3-E1F0-4963-996B-C7DAFA63F9E4}" srcOrd="1" destOrd="0" presId="urn:microsoft.com/office/officeart/2005/8/layout/chevron2"/>
    <dgm:cxn modelId="{9922466C-6368-4BF9-9958-13AD5005B125}" type="presParOf" srcId="{84E6D75C-730A-44FD-BD1E-7D999A95E94F}" destId="{B73BB05B-EAB6-4876-9F10-E96BB7269C0C}" srcOrd="3" destOrd="0" presId="urn:microsoft.com/office/officeart/2005/8/layout/chevron2"/>
    <dgm:cxn modelId="{91DA92F5-52CC-4AB4-87BF-97B9863E0332}" type="presParOf" srcId="{84E6D75C-730A-44FD-BD1E-7D999A95E94F}" destId="{5B556678-2197-4FB3-9F11-4BF6553C70D2}" srcOrd="4" destOrd="0" presId="urn:microsoft.com/office/officeart/2005/8/layout/chevron2"/>
    <dgm:cxn modelId="{D46EC025-3561-45B5-9263-D99F4B0DCB2D}" type="presParOf" srcId="{5B556678-2197-4FB3-9F11-4BF6553C70D2}" destId="{F99E08B0-9EA1-4003-9580-456DE3F3C4AE}" srcOrd="0" destOrd="0" presId="urn:microsoft.com/office/officeart/2005/8/layout/chevron2"/>
    <dgm:cxn modelId="{2E58D2E5-132F-4CD6-9189-4551290412D8}" type="presParOf" srcId="{5B556678-2197-4FB3-9F11-4BF6553C70D2}" destId="{3FD17981-5018-4D21-BC8A-5B395F32DBF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7EF22-0572-4E60-97BE-2CA950726DE1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rPr>
            <a:t>原始信件主旨</a:t>
          </a:r>
          <a:endParaRPr lang="zh-TW" altLang="en-US" sz="1300" kern="1200" dirty="0"/>
        </a:p>
      </dsp:txBody>
      <dsp:txXfrm rot="-5400000">
        <a:off x="1" y="520688"/>
        <a:ext cx="1039018" cy="445294"/>
      </dsp:txXfrm>
    </dsp:sp>
    <dsp:sp modelId="{0D2F472D-5597-42A4-A1D7-0646EFB670B7}">
      <dsp:nvSpPr>
        <dsp:cNvPr id="0" name=""/>
        <dsp:cNvSpPr/>
      </dsp:nvSpPr>
      <dsp:spPr>
        <a:xfrm rot="5400000">
          <a:off x="4033551" y="-2993353"/>
          <a:ext cx="964803" cy="69538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『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台灣原生 山芙蓉 修護保濕霜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』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立即體驗用品申請</a:t>
          </a:r>
          <a:endParaRPr lang="zh-TW" altLang="en-US" sz="1600" kern="1200" dirty="0"/>
        </a:p>
      </dsp:txBody>
      <dsp:txXfrm rot="-5400000">
        <a:off x="1039018" y="48278"/>
        <a:ext cx="6906771" cy="870607"/>
      </dsp:txXfrm>
    </dsp:sp>
    <dsp:sp modelId="{0A68C326-C8CF-434E-8737-B60544870FFC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rPr>
            <a:t>清除信件符號</a:t>
          </a:r>
          <a:endParaRPr lang="zh-TW" altLang="en-US" sz="1300" kern="1200" dirty="0"/>
        </a:p>
      </dsp:txBody>
      <dsp:txXfrm rot="-5400000">
        <a:off x="1" y="1809352"/>
        <a:ext cx="1039018" cy="445294"/>
      </dsp:txXfrm>
    </dsp:sp>
    <dsp:sp modelId="{5A3586F3-E1F0-4963-996B-C7DAFA63F9E4}">
      <dsp:nvSpPr>
        <dsp:cNvPr id="0" name=""/>
        <dsp:cNvSpPr/>
      </dsp:nvSpPr>
      <dsp:spPr>
        <a:xfrm rot="5400000">
          <a:off x="4033551" y="-1704689"/>
          <a:ext cx="964803" cy="69538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台灣原生 山芙蓉 修護保濕霜立即體驗用品申請</a:t>
          </a:r>
          <a:endParaRPr lang="zh-TW" altLang="en-US" sz="1600" kern="1200" dirty="0"/>
        </a:p>
      </dsp:txBody>
      <dsp:txXfrm rot="-5400000">
        <a:off x="1039018" y="1336942"/>
        <a:ext cx="6906771" cy="870607"/>
      </dsp:txXfrm>
    </dsp:sp>
    <dsp:sp modelId="{F99E08B0-9EA1-4003-9580-456DE3F3C4AE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b="1" kern="1200" spc="-41" dirty="0" err="1" smtClean="0">
              <a:latin typeface="Cambria" panose="02040503050406030204" pitchFamily="18" charset="0"/>
              <a:ea typeface="Cambria" panose="02040503050406030204" pitchFamily="18" charset="0"/>
            </a:rPr>
            <a:t>Jieba</a:t>
          </a:r>
          <a:r>
            <a:rPr lang="zh-TW" altLang="en-US" sz="1300" b="1" kern="1200" spc="-4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切字</a:t>
          </a:r>
          <a:endParaRPr lang="zh-TW" altLang="en-US" sz="1300" kern="1200" dirty="0"/>
        </a:p>
      </dsp:txBody>
      <dsp:txXfrm rot="-5400000">
        <a:off x="1" y="3098016"/>
        <a:ext cx="1039018" cy="445294"/>
      </dsp:txXfrm>
    </dsp:sp>
    <dsp:sp modelId="{3FD17981-5018-4D21-BC8A-5B395F32DBF6}">
      <dsp:nvSpPr>
        <dsp:cNvPr id="0" name=""/>
        <dsp:cNvSpPr/>
      </dsp:nvSpPr>
      <dsp:spPr>
        <a:xfrm rot="5400000">
          <a:off x="4033551" y="-416025"/>
          <a:ext cx="964803" cy="69538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['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原生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山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芙蓉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修護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保濕霜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立即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體驗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用品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申請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']</a:t>
          </a:r>
          <a:endParaRPr lang="zh-TW" altLang="en-US" sz="1600" kern="1200" dirty="0"/>
        </a:p>
      </dsp:txBody>
      <dsp:txXfrm rot="-5400000">
        <a:off x="1039018" y="2625606"/>
        <a:ext cx="6906771" cy="870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ea typeface="微软雅黑" panose="020B0503020204020204" pitchFamily="34" charset="-122"/>
              </a:rPr>
              <a:t>2019/11/16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2019/11/16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130" algn="l" defTabSz="9142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265" algn="l" defTabSz="9142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396" algn="l" defTabSz="9142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529" algn="l" defTabSz="9142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5658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8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208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39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48" indent="0" algn="ctr">
              <a:buNone/>
              <a:defRPr sz="1500"/>
            </a:lvl2pPr>
            <a:lvl3pPr marL="685698" indent="0" algn="ctr">
              <a:buNone/>
              <a:defRPr sz="1400"/>
            </a:lvl3pPr>
            <a:lvl4pPr marL="1028547" indent="0" algn="ctr">
              <a:buNone/>
              <a:defRPr sz="1200"/>
            </a:lvl4pPr>
            <a:lvl5pPr marL="1371396" indent="0" algn="ctr">
              <a:buNone/>
              <a:defRPr sz="1200"/>
            </a:lvl5pPr>
            <a:lvl6pPr marL="1714247" indent="0" algn="ctr">
              <a:buNone/>
              <a:defRPr sz="1200"/>
            </a:lvl6pPr>
            <a:lvl7pPr marL="2057093" indent="0" algn="ctr">
              <a:buNone/>
              <a:defRPr sz="1200"/>
            </a:lvl7pPr>
            <a:lvl8pPr marL="2399940" indent="0" algn="ctr">
              <a:buNone/>
              <a:defRPr sz="1200"/>
            </a:lvl8pPr>
            <a:lvl9pPr marL="2742788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2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236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10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6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5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3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09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9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7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4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3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48" indent="0">
              <a:buNone/>
              <a:defRPr sz="1500" b="1"/>
            </a:lvl2pPr>
            <a:lvl3pPr marL="685698" indent="0">
              <a:buNone/>
              <a:defRPr sz="1400" b="1"/>
            </a:lvl3pPr>
            <a:lvl4pPr marL="1028547" indent="0">
              <a:buNone/>
              <a:defRPr sz="1200" b="1"/>
            </a:lvl4pPr>
            <a:lvl5pPr marL="1371396" indent="0">
              <a:buNone/>
              <a:defRPr sz="1200" b="1"/>
            </a:lvl5pPr>
            <a:lvl6pPr marL="1714247" indent="0">
              <a:buNone/>
              <a:defRPr sz="1200" b="1"/>
            </a:lvl6pPr>
            <a:lvl7pPr marL="2057093" indent="0">
              <a:buNone/>
              <a:defRPr sz="1200" b="1"/>
            </a:lvl7pPr>
            <a:lvl8pPr marL="2399940" indent="0">
              <a:buNone/>
              <a:defRPr sz="1200" b="1"/>
            </a:lvl8pPr>
            <a:lvl9pPr marL="2742788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48" indent="0">
              <a:buNone/>
              <a:defRPr sz="1500" b="1"/>
            </a:lvl2pPr>
            <a:lvl3pPr marL="685698" indent="0">
              <a:buNone/>
              <a:defRPr sz="1400" b="1"/>
            </a:lvl3pPr>
            <a:lvl4pPr marL="1028547" indent="0">
              <a:buNone/>
              <a:defRPr sz="1200" b="1"/>
            </a:lvl4pPr>
            <a:lvl5pPr marL="1371396" indent="0">
              <a:buNone/>
              <a:defRPr sz="1200" b="1"/>
            </a:lvl5pPr>
            <a:lvl6pPr marL="1714247" indent="0">
              <a:buNone/>
              <a:defRPr sz="1200" b="1"/>
            </a:lvl6pPr>
            <a:lvl7pPr marL="2057093" indent="0">
              <a:buNone/>
              <a:defRPr sz="1200" b="1"/>
            </a:lvl7pPr>
            <a:lvl8pPr marL="2399940" indent="0">
              <a:buNone/>
              <a:defRPr sz="1200" b="1"/>
            </a:lvl8pPr>
            <a:lvl9pPr marL="2742788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744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191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16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5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48" indent="0">
              <a:buNone/>
              <a:defRPr sz="1100"/>
            </a:lvl2pPr>
            <a:lvl3pPr marL="685698" indent="0">
              <a:buNone/>
              <a:defRPr sz="900"/>
            </a:lvl3pPr>
            <a:lvl4pPr marL="1028547" indent="0">
              <a:buNone/>
              <a:defRPr sz="800"/>
            </a:lvl4pPr>
            <a:lvl5pPr marL="1371396" indent="0">
              <a:buNone/>
              <a:defRPr sz="800"/>
            </a:lvl5pPr>
            <a:lvl6pPr marL="1714247" indent="0">
              <a:buNone/>
              <a:defRPr sz="800"/>
            </a:lvl6pPr>
            <a:lvl7pPr marL="2057093" indent="0">
              <a:buNone/>
              <a:defRPr sz="800"/>
            </a:lvl7pPr>
            <a:lvl8pPr marL="2399940" indent="0">
              <a:buNone/>
              <a:defRPr sz="800"/>
            </a:lvl8pPr>
            <a:lvl9pPr marL="2742788" indent="0">
              <a:buNone/>
              <a:defRPr sz="8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09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5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48" indent="0">
              <a:buNone/>
              <a:defRPr sz="1100"/>
            </a:lvl2pPr>
            <a:lvl3pPr marL="685698" indent="0">
              <a:buNone/>
              <a:defRPr sz="900"/>
            </a:lvl3pPr>
            <a:lvl4pPr marL="1028547" indent="0">
              <a:buNone/>
              <a:defRPr sz="800"/>
            </a:lvl4pPr>
            <a:lvl5pPr marL="1371396" indent="0">
              <a:buNone/>
              <a:defRPr sz="800"/>
            </a:lvl5pPr>
            <a:lvl6pPr marL="1714247" indent="0">
              <a:buNone/>
              <a:defRPr sz="800"/>
            </a:lvl6pPr>
            <a:lvl7pPr marL="2057093" indent="0">
              <a:buNone/>
              <a:defRPr sz="800"/>
            </a:lvl7pPr>
            <a:lvl8pPr marL="2399940" indent="0">
              <a:buNone/>
              <a:defRPr sz="800"/>
            </a:lvl8pPr>
            <a:lvl9pPr marL="2742788" indent="0">
              <a:buNone/>
              <a:defRPr sz="8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80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05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50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50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5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058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385888" y="1528763"/>
            <a:ext cx="5915025" cy="26003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921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551396" y="632057"/>
            <a:ext cx="6164274" cy="485549"/>
          </a:xfrm>
          <a:prstGeom prst="rect">
            <a:avLst/>
          </a:prstGeom>
        </p:spPr>
        <p:txBody>
          <a:bodyPr lIns="51429" tIns="25718" rIns="51429" bIns="25718">
            <a:noAutofit/>
          </a:bodyPr>
          <a:lstStyle>
            <a:lvl1pPr algn="ctr">
              <a:defRPr sz="34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51400" y="372232"/>
            <a:ext cx="6164270" cy="198821"/>
          </a:xfrm>
          <a:prstGeom prst="rect">
            <a:avLst/>
          </a:prstGeom>
        </p:spPr>
        <p:txBody>
          <a:bodyPr lIns="51429" tIns="25718" rIns="51429" bIns="25718">
            <a:noAutofit/>
          </a:bodyPr>
          <a:lstStyle>
            <a:lvl1pPr marL="0" indent="0" algn="ctr">
              <a:buNone/>
              <a:defRPr sz="1100" b="1" i="0" cap="all">
                <a:solidFill>
                  <a:schemeClr val="accent2"/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38517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mpl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1010116" y="1809038"/>
            <a:ext cx="3078677" cy="485549"/>
          </a:xfrm>
          <a:prstGeom prst="rect">
            <a:avLst/>
          </a:prstGeom>
        </p:spPr>
        <p:txBody>
          <a:bodyPr lIns="51429" tIns="25718" rIns="51429" bIns="25718">
            <a:normAutofit/>
          </a:bodyPr>
          <a:lstStyle>
            <a:lvl1pPr algn="l">
              <a:defRPr sz="30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10111" y="1549213"/>
            <a:ext cx="3078675" cy="198821"/>
          </a:xfrm>
          <a:prstGeom prst="rect">
            <a:avLst/>
          </a:prstGeom>
        </p:spPr>
        <p:txBody>
          <a:bodyPr lIns="51429" tIns="25718" rIns="51429" bIns="25718">
            <a:noAutofit/>
          </a:bodyPr>
          <a:lstStyle>
            <a:lvl1pPr marL="0" indent="0" algn="l">
              <a:buNone/>
              <a:defRPr sz="1100" b="1" i="0" cap="all">
                <a:solidFill>
                  <a:schemeClr val="accent2"/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42522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3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385888" y="1528763"/>
            <a:ext cx="5915025" cy="26003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601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40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74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72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52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67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359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9440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718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100"/>
            </a:lvl2pPr>
            <a:lvl3pPr marL="685766" indent="0">
              <a:buNone/>
              <a:defRPr sz="900"/>
            </a:lvl3pPr>
            <a:lvl4pPr marL="1028649" indent="0">
              <a:buNone/>
              <a:defRPr sz="800"/>
            </a:lvl4pPr>
            <a:lvl5pPr marL="1371532" indent="0">
              <a:buNone/>
              <a:defRPr sz="800"/>
            </a:lvl5pPr>
            <a:lvl6pPr marL="1714415" indent="0">
              <a:buNone/>
              <a:defRPr sz="800"/>
            </a:lvl6pPr>
            <a:lvl7pPr marL="2057297" indent="0">
              <a:buNone/>
              <a:defRPr sz="800"/>
            </a:lvl7pPr>
            <a:lvl8pPr marL="2400180" indent="0">
              <a:buNone/>
              <a:defRPr sz="800"/>
            </a:lvl8pPr>
            <a:lvl9pPr marL="2743064" indent="0">
              <a:buNone/>
              <a:defRPr sz="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79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100"/>
            </a:lvl2pPr>
            <a:lvl3pPr marL="685766" indent="0">
              <a:buNone/>
              <a:defRPr sz="900"/>
            </a:lvl3pPr>
            <a:lvl4pPr marL="1028649" indent="0">
              <a:buNone/>
              <a:defRPr sz="800"/>
            </a:lvl4pPr>
            <a:lvl5pPr marL="1371532" indent="0">
              <a:buNone/>
              <a:defRPr sz="800"/>
            </a:lvl5pPr>
            <a:lvl6pPr marL="1714415" indent="0">
              <a:buNone/>
              <a:defRPr sz="800"/>
            </a:lvl6pPr>
            <a:lvl7pPr marL="2057297" indent="0">
              <a:buNone/>
              <a:defRPr sz="800"/>
            </a:lvl7pPr>
            <a:lvl8pPr marL="2400180" indent="0">
              <a:buNone/>
              <a:defRPr sz="800"/>
            </a:lvl8pPr>
            <a:lvl9pPr marL="2743064" indent="0">
              <a:buNone/>
              <a:defRPr sz="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635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986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46"/>
            <a:ext cx="5800725" cy="4358879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215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52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14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85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8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6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092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981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844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69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9104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840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66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9146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1784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033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2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5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09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1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64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2019/11/16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F46B8A-A121-437C-BBE6-C3442B8A9EB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2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848" indent="-342848" algn="l" defTabSz="91426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841" indent="-285708" algn="l" defTabSz="91426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2830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599960" indent="-228564" algn="l" defTabSz="91426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093" indent="-228564" algn="l" defTabSz="91426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2019/11/16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F46B8A-A121-437C-BBE6-C3442B8A9EB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949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2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848" indent="-342848" algn="l" defTabSz="91426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841" indent="-285708" algn="l" defTabSz="91426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2830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599960" indent="-228564" algn="l" defTabSz="91426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093" indent="-228564" algn="l" defTabSz="91426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71" tIns="34289" rIns="68571" bIns="3428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98"/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698"/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98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98"/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698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8500" y="2228851"/>
            <a:ext cx="2667000" cy="176970"/>
          </a:xfrm>
          <a:prstGeom prst="rect">
            <a:avLst/>
          </a:prstGeom>
          <a:noFill/>
        </p:spPr>
        <p:txBody>
          <a:bodyPr wrap="square" lIns="68571" tIns="34289" rIns="68571" bIns="34289" rtlCol="0">
            <a:spAutoFit/>
          </a:bodyPr>
          <a:lstStyle/>
          <a:p>
            <a:pPr defTabSz="342848">
              <a:defRPr/>
            </a:pPr>
            <a:r>
              <a:rPr lang="zh-CN" altLang="en-US" sz="2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2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defTabSz="342848">
              <a:defRPr/>
            </a:pPr>
            <a:r>
              <a:rPr lang="en-US" altLang="zh-CN" sz="5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57291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iming>
    <p:tnLst>
      <p:par>
        <p:cTn id="1" dur="indefinite" restart="never" nodeType="tmRoot"/>
      </p:par>
    </p:tnLst>
  </p:timing>
  <p:txStyles>
    <p:titleStyle>
      <a:lvl1pPr algn="l" defTabSz="68569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26" indent="-171426" algn="l" defTabSz="68569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77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23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970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18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668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7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6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7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77" tIns="34289" rIns="68577" bIns="34289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7" tIns="34289" rIns="68577" bIns="34289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 defTabSz="685766"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 defTabSz="685766"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8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2019/11/16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F46B8A-A121-437C-BBE6-C3442B8A9EB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85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2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848" indent="-342848" algn="l" defTabSz="91426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841" indent="-285708" algn="l" defTabSz="91426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2830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599960" indent="-228564" algn="l" defTabSz="91426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093" indent="-228564" algn="l" defTabSz="91426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2019/11/16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8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B26EC4-91ED-42FE-BC7A-96D4C32A62B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3186BBC0-655D-4FD7-834B-79BB98B95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404" y="2280086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電子郵件開信預測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2DE07A5-A8C9-409A-B20A-75516D77434A}"/>
              </a:ext>
            </a:extLst>
          </p:cNvPr>
          <p:cNvGrpSpPr/>
          <p:nvPr/>
        </p:nvGrpSpPr>
        <p:grpSpPr>
          <a:xfrm>
            <a:off x="4721887" y="3185374"/>
            <a:ext cx="4242607" cy="1324190"/>
            <a:chOff x="5677614" y="3851020"/>
            <a:chExt cx="2146743" cy="39009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781E868-3D27-4FAE-BE6C-61B5895D6338}"/>
                </a:ext>
              </a:extLst>
            </p:cNvPr>
            <p:cNvSpPr/>
            <p:nvPr/>
          </p:nvSpPr>
          <p:spPr>
            <a:xfrm>
              <a:off x="5677614" y="3851020"/>
              <a:ext cx="1827314" cy="39009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TextBox 84">
              <a:extLst>
                <a:ext uri="{FF2B5EF4-FFF2-40B4-BE49-F238E27FC236}">
                  <a16:creationId xmlns:a16="http://schemas.microsoft.com/office/drawing/2014/main" id="{105FD1E6-EC87-4919-A597-FA6399F49689}"/>
                </a:ext>
              </a:extLst>
            </p:cNvPr>
            <p:cNvSpPr txBox="1"/>
            <p:nvPr/>
          </p:nvSpPr>
          <p:spPr>
            <a:xfrm>
              <a:off x="5734213" y="3903515"/>
              <a:ext cx="2090144" cy="2176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學號：</a:t>
              </a:r>
              <a:r>
                <a:rPr lang="en-US" altLang="zh-TW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AT082121   </a:t>
              </a:r>
              <a:r>
                <a:rPr lang="en-US" altLang="zh-TW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</a:t>
              </a:r>
              <a:r>
                <a:rPr lang="zh-TW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姓名</a:t>
              </a:r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：蘇冠安</a:t>
              </a:r>
              <a:endParaRPr lang="en-US" altLang="zh-TW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</a:t>
              </a:r>
              <a:r>
                <a:rPr lang="en-US" altLang="zh-TW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AT082058                </a:t>
              </a:r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林敬桓</a:t>
              </a:r>
              <a:endParaRPr lang="en-US" altLang="zh-TW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</a:t>
              </a:r>
              <a:r>
                <a:rPr lang="zh-TW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TW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AT082119                </a:t>
              </a:r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謝坤霖</a:t>
              </a:r>
              <a:endPara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214D78EA-7946-4AB1-8728-7E2038AEB3A3}"/>
              </a:ext>
            </a:extLst>
          </p:cNvPr>
          <p:cNvSpPr/>
          <p:nvPr/>
        </p:nvSpPr>
        <p:spPr>
          <a:xfrm>
            <a:off x="4375941" y="1027235"/>
            <a:ext cx="4301643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TW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Group-17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2834D06-A2A1-4277-8E40-94D29E6AE9E4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666148"/>
            <a:ext cx="3843416" cy="3843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3484883839"/>
              </p:ext>
            </p:extLst>
          </p:nvPr>
        </p:nvGraphicFramePr>
        <p:xfrm>
          <a:off x="641056" y="876523"/>
          <a:ext cx="79928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Cut word</a:t>
            </a:r>
          </a:p>
        </p:txBody>
      </p:sp>
    </p:spTree>
    <p:extLst>
      <p:ext uri="{BB962C8B-B14F-4D97-AF65-F5344CB8AC3E}">
        <p14:creationId xmlns:p14="http://schemas.microsoft.com/office/powerpoint/2010/main" val="37973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rot="20700000">
            <a:off x="1543424" y="-1454785"/>
            <a:ext cx="7592616" cy="5236894"/>
          </a:xfrm>
          <a:custGeom>
            <a:avLst/>
            <a:gdLst>
              <a:gd name="connsiteX0" fmla="*/ 0 w 20246976"/>
              <a:gd name="connsiteY0" fmla="*/ 3741738 h 7483475"/>
              <a:gd name="connsiteX1" fmla="*/ 10123488 w 20246976"/>
              <a:gd name="connsiteY1" fmla="*/ 0 h 7483475"/>
              <a:gd name="connsiteX2" fmla="*/ 20246976 w 20246976"/>
              <a:gd name="connsiteY2" fmla="*/ 3741738 h 7483475"/>
              <a:gd name="connsiteX3" fmla="*/ 10123488 w 20246976"/>
              <a:gd name="connsiteY3" fmla="*/ 7483476 h 7483475"/>
              <a:gd name="connsiteX4" fmla="*/ 0 w 20246976"/>
              <a:gd name="connsiteY4" fmla="*/ 3741738 h 7483475"/>
              <a:gd name="connsiteX0" fmla="*/ 10123488 w 20246976"/>
              <a:gd name="connsiteY0" fmla="*/ 0 h 7483476"/>
              <a:gd name="connsiteX1" fmla="*/ 20246976 w 20246976"/>
              <a:gd name="connsiteY1" fmla="*/ 3741738 h 7483476"/>
              <a:gd name="connsiteX2" fmla="*/ 10123488 w 20246976"/>
              <a:gd name="connsiteY2" fmla="*/ 7483476 h 7483476"/>
              <a:gd name="connsiteX3" fmla="*/ 0 w 20246976"/>
              <a:gd name="connsiteY3" fmla="*/ 3741738 h 7483476"/>
              <a:gd name="connsiteX4" fmla="*/ 10214928 w 20246976"/>
              <a:gd name="connsiteY4" fmla="*/ 91440 h 7483476"/>
              <a:gd name="connsiteX0" fmla="*/ 10321136 w 20444624"/>
              <a:gd name="connsiteY0" fmla="*/ 0 h 9044296"/>
              <a:gd name="connsiteX1" fmla="*/ 20444624 w 20444624"/>
              <a:gd name="connsiteY1" fmla="*/ 3741738 h 9044296"/>
              <a:gd name="connsiteX2" fmla="*/ 10321136 w 20444624"/>
              <a:gd name="connsiteY2" fmla="*/ 7483476 h 9044296"/>
              <a:gd name="connsiteX3" fmla="*/ 197648 w 20444624"/>
              <a:gd name="connsiteY3" fmla="*/ 3741738 h 9044296"/>
              <a:gd name="connsiteX4" fmla="*/ 6140074 w 20444624"/>
              <a:gd name="connsiteY4" fmla="*/ 9044296 h 9044296"/>
              <a:gd name="connsiteX0" fmla="*/ 4181062 w 14304550"/>
              <a:gd name="connsiteY0" fmla="*/ 0 h 9044296"/>
              <a:gd name="connsiteX1" fmla="*/ 14304550 w 14304550"/>
              <a:gd name="connsiteY1" fmla="*/ 3741738 h 9044296"/>
              <a:gd name="connsiteX2" fmla="*/ 4181062 w 14304550"/>
              <a:gd name="connsiteY2" fmla="*/ 7483476 h 9044296"/>
              <a:gd name="connsiteX3" fmla="*/ 0 w 14304550"/>
              <a:gd name="connsiteY3" fmla="*/ 9044296 h 9044296"/>
              <a:gd name="connsiteX0" fmla="*/ 0 w 10123488"/>
              <a:gd name="connsiteY0" fmla="*/ 0 h 7483476"/>
              <a:gd name="connsiteX1" fmla="*/ 10123488 w 10123488"/>
              <a:gd name="connsiteY1" fmla="*/ 3741738 h 7483476"/>
              <a:gd name="connsiteX2" fmla="*/ 0 w 10123488"/>
              <a:gd name="connsiteY2" fmla="*/ 7483476 h 7483476"/>
              <a:gd name="connsiteX0" fmla="*/ 0 w 10123488"/>
              <a:gd name="connsiteY0" fmla="*/ 0 h 6982525"/>
              <a:gd name="connsiteX1" fmla="*/ 10123488 w 10123488"/>
              <a:gd name="connsiteY1" fmla="*/ 3741738 h 6982525"/>
              <a:gd name="connsiteX2" fmla="*/ 1810600 w 10123488"/>
              <a:gd name="connsiteY2" fmla="*/ 6982525 h 698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3488" h="6982525">
                <a:moveTo>
                  <a:pt x="0" y="0"/>
                </a:moveTo>
                <a:cubicBezTo>
                  <a:pt x="5591048" y="0"/>
                  <a:pt x="10123488" y="1675233"/>
                  <a:pt x="10123488" y="3741738"/>
                </a:cubicBezTo>
                <a:cubicBezTo>
                  <a:pt x="10123488" y="5808243"/>
                  <a:pt x="4194692" y="6098765"/>
                  <a:pt x="1810600" y="6982525"/>
                </a:cubicBezTo>
              </a:path>
            </a:pathLst>
          </a:custGeom>
          <a:noFill/>
          <a:ln w="3175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anchor="ctr"/>
          <a:lstStyle/>
          <a:p>
            <a:pPr algn="ctr" defTabSz="685681">
              <a:defRPr/>
            </a:pPr>
            <a:r>
              <a:rPr lang="en-US" altLang="zh-CN" sz="1400" dirty="0">
                <a:solidFill>
                  <a:prstClr val="white"/>
                </a:solidFill>
              </a:rPr>
              <a:t>c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" y="2851891"/>
            <a:ext cx="3701745" cy="2291617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-219060" y="2967757"/>
            <a:ext cx="3787086" cy="2239436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34289" rIns="68570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 rot="1180012" flipH="1" flipV="1">
            <a:off x="828599" y="2732423"/>
            <a:ext cx="256303" cy="2563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 rot="1180012" flipH="1" flipV="1">
            <a:off x="184519" y="2506937"/>
            <a:ext cx="163001" cy="16300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1180012" flipH="1" flipV="1">
            <a:off x="478597" y="2960708"/>
            <a:ext cx="90384" cy="9038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rot="9273309" flipH="1" flipV="1">
            <a:off x="3456661" y="4200302"/>
            <a:ext cx="256303" cy="2563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9273309" flipH="1" flipV="1">
            <a:off x="4183586" y="3949636"/>
            <a:ext cx="163001" cy="16300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9273309" flipH="1" flipV="1">
            <a:off x="3742195" y="3873947"/>
            <a:ext cx="90384" cy="903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6019" y="4157672"/>
            <a:ext cx="2514133" cy="684801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algn="ctr" defTabSz="685681"/>
            <a:r>
              <a:rPr lang="en-US" altLang="zh-CN" sz="4000" dirty="0">
                <a:solidFill>
                  <a:prstClr val="white"/>
                </a:solidFill>
              </a:rPr>
              <a:t>Doc2Vec</a:t>
            </a:r>
            <a:endParaRPr lang="zh-CN" altLang="en-US" sz="4000" dirty="0">
              <a:solidFill>
                <a:prstClr val="white"/>
              </a:solidFill>
            </a:endParaRPr>
          </a:p>
        </p:txBody>
      </p:sp>
      <p:sp>
        <p:nvSpPr>
          <p:cNvPr id="32" name="矩形 31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/>
          <p:nvPr/>
        </p:nvSpPr>
        <p:spPr>
          <a:xfrm>
            <a:off x="4955264" y="125957"/>
            <a:ext cx="2298325" cy="206979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變成</a:t>
            </a:r>
            <a:r>
              <a:rPr lang="en-US" altLang="zh-TW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256</a:t>
            </a: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維向量格式</a:t>
            </a:r>
            <a:endParaRPr lang="en-US" altLang="zh-CN" sz="16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array([-0.01375487, -0.03106267, -0.0139956 , -0.00157345, -0.03141049, -0.00695845, -0.00403368, 0.05626339, 0.0271602 , -0.025943 , -0.03308766, -0.00260348, -0.00198258, 0.04582683, 0.01950553, 0.0323155…..])</a:t>
            </a:r>
          </a:p>
        </p:txBody>
      </p:sp>
      <p:sp>
        <p:nvSpPr>
          <p:cNvPr id="33" name="文本框 32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7110724" y="1364094"/>
            <a:ext cx="684026" cy="623248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algn="ctr" defTabSz="685681"/>
            <a:r>
              <a:rPr lang="en-US" altLang="zh-CN" sz="3600" dirty="0">
                <a:solidFill>
                  <a:prstClr val="black"/>
                </a:solidFill>
                <a:effectLst>
                  <a:reflection blurRad="6350" stA="19000" endPos="45500" dist="12700" dir="5400000" sy="-100000" algn="bl" rotWithShape="0"/>
                </a:effectLst>
              </a:rPr>
              <a:t>2</a:t>
            </a:r>
            <a:endParaRPr lang="zh-CN" altLang="en-US" sz="3600" dirty="0" err="1">
              <a:solidFill>
                <a:prstClr val="black"/>
              </a:solidFill>
              <a:effectLst>
                <a:reflection blurRad="6350" stA="19000" endPos="45500" dist="12700" dir="5400000" sy="-100000" algn="bl" rotWithShape="0"/>
              </a:effectLst>
            </a:endParaRPr>
          </a:p>
        </p:txBody>
      </p:sp>
      <p:sp>
        <p:nvSpPr>
          <p:cNvPr id="34" name="矩形 33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/>
          <p:nvPr/>
        </p:nvSpPr>
        <p:spPr>
          <a:xfrm>
            <a:off x="2194794" y="2206716"/>
            <a:ext cx="3591964" cy="80945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將結巴切完的信件主旨丟進</a:t>
            </a:r>
            <a:r>
              <a:rPr lang="en-US" altLang="zh-TW" sz="16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Doc2Vec</a:t>
            </a:r>
            <a:endParaRPr lang="en-US" altLang="zh-CN" sz="16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05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LabeledSentence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(['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原生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芙蓉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修護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保濕霜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立即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體驗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用品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'], ['2'])</a:t>
            </a:r>
          </a:p>
        </p:txBody>
      </p:sp>
      <p:sp>
        <p:nvSpPr>
          <p:cNvPr id="35" name="文本框 34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5762414" y="2228643"/>
            <a:ext cx="684026" cy="623248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algn="ctr" defTabSz="685681"/>
            <a:r>
              <a:rPr lang="en-US" altLang="zh-CN" sz="3600" dirty="0">
                <a:solidFill>
                  <a:prstClr val="black"/>
                </a:solidFill>
                <a:effectLst>
                  <a:reflection blurRad="6350" stA="19000" endPos="45500" dist="12700" dir="5400000" sy="-100000" algn="bl" rotWithShape="0"/>
                </a:effectLst>
              </a:rPr>
              <a:t>1</a:t>
            </a:r>
            <a:endParaRPr lang="zh-CN" altLang="en-US" sz="3600" dirty="0" err="1">
              <a:solidFill>
                <a:prstClr val="black"/>
              </a:solidFill>
              <a:effectLst>
                <a:reflection blurRad="6350" stA="19000" endPos="45500" dist="12700" dir="5400000" sy="-100000" algn="bl" rotWithShape="0"/>
              </a:effectLst>
            </a:endParaRPr>
          </a:p>
        </p:txBody>
      </p:sp>
      <p:sp>
        <p:nvSpPr>
          <p:cNvPr id="36" name="Freeform 124"/>
          <p:cNvSpPr>
            <a:spLocks noEditPoints="1"/>
          </p:cNvSpPr>
          <p:nvPr/>
        </p:nvSpPr>
        <p:spPr bwMode="auto">
          <a:xfrm>
            <a:off x="1350873" y="3410475"/>
            <a:ext cx="517276" cy="517276"/>
          </a:xfrm>
          <a:custGeom>
            <a:avLst/>
            <a:gdLst>
              <a:gd name="T0" fmla="*/ 101 w 140"/>
              <a:gd name="T1" fmla="*/ 21 h 140"/>
              <a:gd name="T2" fmla="*/ 117 w 140"/>
              <a:gd name="T3" fmla="*/ 5 h 140"/>
              <a:gd name="T4" fmla="*/ 119 w 140"/>
              <a:gd name="T5" fmla="*/ 6 h 140"/>
              <a:gd name="T6" fmla="*/ 120 w 140"/>
              <a:gd name="T7" fmla="*/ 20 h 140"/>
              <a:gd name="T8" fmla="*/ 134 w 140"/>
              <a:gd name="T9" fmla="*/ 22 h 140"/>
              <a:gd name="T10" fmla="*/ 135 w 140"/>
              <a:gd name="T11" fmla="*/ 24 h 140"/>
              <a:gd name="T12" fmla="*/ 120 w 140"/>
              <a:gd name="T13" fmla="*/ 39 h 140"/>
              <a:gd name="T14" fmla="*/ 116 w 140"/>
              <a:gd name="T15" fmla="*/ 40 h 140"/>
              <a:gd name="T16" fmla="*/ 107 w 140"/>
              <a:gd name="T17" fmla="*/ 39 h 140"/>
              <a:gd name="T18" fmla="*/ 80 w 140"/>
              <a:gd name="T19" fmla="*/ 66 h 140"/>
              <a:gd name="T20" fmla="*/ 78 w 140"/>
              <a:gd name="T21" fmla="*/ 79 h 140"/>
              <a:gd name="T22" fmla="*/ 61 w 140"/>
              <a:gd name="T23" fmla="*/ 79 h 140"/>
              <a:gd name="T24" fmla="*/ 61 w 140"/>
              <a:gd name="T25" fmla="*/ 62 h 140"/>
              <a:gd name="T26" fmla="*/ 75 w 140"/>
              <a:gd name="T27" fmla="*/ 60 h 140"/>
              <a:gd name="T28" fmla="*/ 101 w 140"/>
              <a:gd name="T29" fmla="*/ 34 h 140"/>
              <a:gd name="T30" fmla="*/ 100 w 140"/>
              <a:gd name="T31" fmla="*/ 25 h 140"/>
              <a:gd name="T32" fmla="*/ 101 w 140"/>
              <a:gd name="T33" fmla="*/ 21 h 140"/>
              <a:gd name="T34" fmla="*/ 130 w 140"/>
              <a:gd name="T35" fmla="*/ 34 h 140"/>
              <a:gd name="T36" fmla="*/ 122 w 140"/>
              <a:gd name="T37" fmla="*/ 42 h 140"/>
              <a:gd name="T38" fmla="*/ 118 w 140"/>
              <a:gd name="T39" fmla="*/ 44 h 140"/>
              <a:gd name="T40" fmla="*/ 124 w 140"/>
              <a:gd name="T41" fmla="*/ 70 h 140"/>
              <a:gd name="T42" fmla="*/ 70 w 140"/>
              <a:gd name="T43" fmla="*/ 125 h 140"/>
              <a:gd name="T44" fmla="*/ 15 w 140"/>
              <a:gd name="T45" fmla="*/ 70 h 140"/>
              <a:gd name="T46" fmla="*/ 70 w 140"/>
              <a:gd name="T47" fmla="*/ 16 h 140"/>
              <a:gd name="T48" fmla="*/ 96 w 140"/>
              <a:gd name="T49" fmla="*/ 23 h 140"/>
              <a:gd name="T50" fmla="*/ 99 w 140"/>
              <a:gd name="T51" fmla="*/ 18 h 140"/>
              <a:gd name="T52" fmla="*/ 106 w 140"/>
              <a:gd name="T53" fmla="*/ 11 h 140"/>
              <a:gd name="T54" fmla="*/ 70 w 140"/>
              <a:gd name="T55" fmla="*/ 0 h 140"/>
              <a:gd name="T56" fmla="*/ 0 w 140"/>
              <a:gd name="T57" fmla="*/ 70 h 140"/>
              <a:gd name="T58" fmla="*/ 70 w 140"/>
              <a:gd name="T59" fmla="*/ 140 h 140"/>
              <a:gd name="T60" fmla="*/ 140 w 140"/>
              <a:gd name="T61" fmla="*/ 70 h 140"/>
              <a:gd name="T62" fmla="*/ 130 w 140"/>
              <a:gd name="T63" fmla="*/ 34 h 140"/>
              <a:gd name="T64" fmla="*/ 70 w 140"/>
              <a:gd name="T65" fmla="*/ 47 h 140"/>
              <a:gd name="T66" fmla="*/ 80 w 140"/>
              <a:gd name="T67" fmla="*/ 49 h 140"/>
              <a:gd name="T68" fmla="*/ 93 w 140"/>
              <a:gd name="T69" fmla="*/ 37 h 140"/>
              <a:gd name="T70" fmla="*/ 70 w 140"/>
              <a:gd name="T71" fmla="*/ 29 h 140"/>
              <a:gd name="T72" fmla="*/ 29 w 140"/>
              <a:gd name="T73" fmla="*/ 70 h 140"/>
              <a:gd name="T74" fmla="*/ 70 w 140"/>
              <a:gd name="T75" fmla="*/ 111 h 140"/>
              <a:gd name="T76" fmla="*/ 111 w 140"/>
              <a:gd name="T77" fmla="*/ 70 h 140"/>
              <a:gd name="T78" fmla="*/ 104 w 140"/>
              <a:gd name="T79" fmla="*/ 48 h 140"/>
              <a:gd name="T80" fmla="*/ 91 w 140"/>
              <a:gd name="T81" fmla="*/ 61 h 140"/>
              <a:gd name="T82" fmla="*/ 93 w 140"/>
              <a:gd name="T83" fmla="*/ 70 h 140"/>
              <a:gd name="T84" fmla="*/ 70 w 140"/>
              <a:gd name="T85" fmla="*/ 94 h 140"/>
              <a:gd name="T86" fmla="*/ 46 w 140"/>
              <a:gd name="T87" fmla="*/ 70 h 140"/>
              <a:gd name="T88" fmla="*/ 70 w 140"/>
              <a:gd name="T89" fmla="*/ 4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01" y="21"/>
                </a:moveTo>
                <a:cubicBezTo>
                  <a:pt x="117" y="5"/>
                  <a:pt x="117" y="5"/>
                  <a:pt x="117" y="5"/>
                </a:cubicBezTo>
                <a:cubicBezTo>
                  <a:pt x="118" y="5"/>
                  <a:pt x="118" y="5"/>
                  <a:pt x="119" y="6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6" y="22"/>
                  <a:pt x="136" y="23"/>
                  <a:pt x="135" y="24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19" y="40"/>
                  <a:pt x="117" y="40"/>
                  <a:pt x="116" y="40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80" y="66"/>
                  <a:pt x="80" y="66"/>
                  <a:pt x="80" y="66"/>
                </a:cubicBezTo>
                <a:cubicBezTo>
                  <a:pt x="82" y="70"/>
                  <a:pt x="82" y="75"/>
                  <a:pt x="78" y="79"/>
                </a:cubicBezTo>
                <a:cubicBezTo>
                  <a:pt x="73" y="84"/>
                  <a:pt x="66" y="84"/>
                  <a:pt x="61" y="79"/>
                </a:cubicBezTo>
                <a:cubicBezTo>
                  <a:pt x="57" y="74"/>
                  <a:pt x="57" y="67"/>
                  <a:pt x="61" y="62"/>
                </a:cubicBezTo>
                <a:cubicBezTo>
                  <a:pt x="65" y="59"/>
                  <a:pt x="70" y="58"/>
                  <a:pt x="75" y="60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3"/>
                  <a:pt x="101" y="22"/>
                  <a:pt x="101" y="21"/>
                </a:cubicBezTo>
                <a:close/>
                <a:moveTo>
                  <a:pt x="130" y="34"/>
                </a:moveTo>
                <a:cubicBezTo>
                  <a:pt x="122" y="42"/>
                  <a:pt x="122" y="42"/>
                  <a:pt x="122" y="42"/>
                </a:cubicBezTo>
                <a:cubicBezTo>
                  <a:pt x="121" y="43"/>
                  <a:pt x="119" y="44"/>
                  <a:pt x="118" y="44"/>
                </a:cubicBezTo>
                <a:cubicBezTo>
                  <a:pt x="122" y="52"/>
                  <a:pt x="124" y="61"/>
                  <a:pt x="124" y="70"/>
                </a:cubicBezTo>
                <a:cubicBezTo>
                  <a:pt x="124" y="100"/>
                  <a:pt x="100" y="125"/>
                  <a:pt x="70" y="125"/>
                </a:cubicBezTo>
                <a:cubicBezTo>
                  <a:pt x="40" y="125"/>
                  <a:pt x="15" y="100"/>
                  <a:pt x="15" y="70"/>
                </a:cubicBezTo>
                <a:cubicBezTo>
                  <a:pt x="15" y="40"/>
                  <a:pt x="40" y="16"/>
                  <a:pt x="70" y="16"/>
                </a:cubicBezTo>
                <a:cubicBezTo>
                  <a:pt x="79" y="16"/>
                  <a:pt x="88" y="18"/>
                  <a:pt x="96" y="23"/>
                </a:cubicBezTo>
                <a:cubicBezTo>
                  <a:pt x="97" y="21"/>
                  <a:pt x="98" y="19"/>
                  <a:pt x="99" y="18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96" y="4"/>
                  <a:pt x="83" y="0"/>
                  <a:pt x="70" y="0"/>
                </a:cubicBezTo>
                <a:cubicBezTo>
                  <a:pt x="31" y="0"/>
                  <a:pt x="0" y="32"/>
                  <a:pt x="0" y="70"/>
                </a:cubicBezTo>
                <a:cubicBezTo>
                  <a:pt x="0" y="109"/>
                  <a:pt x="31" y="140"/>
                  <a:pt x="70" y="140"/>
                </a:cubicBezTo>
                <a:cubicBezTo>
                  <a:pt x="108" y="140"/>
                  <a:pt x="140" y="109"/>
                  <a:pt x="140" y="70"/>
                </a:cubicBezTo>
                <a:cubicBezTo>
                  <a:pt x="140" y="57"/>
                  <a:pt x="136" y="45"/>
                  <a:pt x="130" y="34"/>
                </a:cubicBezTo>
                <a:close/>
                <a:moveTo>
                  <a:pt x="70" y="47"/>
                </a:moveTo>
                <a:cubicBezTo>
                  <a:pt x="73" y="47"/>
                  <a:pt x="77" y="48"/>
                  <a:pt x="80" y="49"/>
                </a:cubicBezTo>
                <a:cubicBezTo>
                  <a:pt x="93" y="37"/>
                  <a:pt x="93" y="37"/>
                  <a:pt x="93" y="37"/>
                </a:cubicBezTo>
                <a:cubicBezTo>
                  <a:pt x="86" y="32"/>
                  <a:pt x="78" y="29"/>
                  <a:pt x="70" y="29"/>
                </a:cubicBezTo>
                <a:cubicBezTo>
                  <a:pt x="47" y="29"/>
                  <a:pt x="29" y="48"/>
                  <a:pt x="29" y="70"/>
                </a:cubicBezTo>
                <a:cubicBezTo>
                  <a:pt x="29" y="93"/>
                  <a:pt x="47" y="111"/>
                  <a:pt x="70" y="111"/>
                </a:cubicBezTo>
                <a:cubicBezTo>
                  <a:pt x="92" y="111"/>
                  <a:pt x="111" y="93"/>
                  <a:pt x="111" y="70"/>
                </a:cubicBezTo>
                <a:cubicBezTo>
                  <a:pt x="111" y="62"/>
                  <a:pt x="108" y="54"/>
                  <a:pt x="104" y="48"/>
                </a:cubicBezTo>
                <a:cubicBezTo>
                  <a:pt x="91" y="61"/>
                  <a:pt x="91" y="61"/>
                  <a:pt x="91" y="61"/>
                </a:cubicBezTo>
                <a:cubicBezTo>
                  <a:pt x="92" y="64"/>
                  <a:pt x="93" y="67"/>
                  <a:pt x="93" y="70"/>
                </a:cubicBezTo>
                <a:cubicBezTo>
                  <a:pt x="93" y="83"/>
                  <a:pt x="83" y="94"/>
                  <a:pt x="70" y="94"/>
                </a:cubicBezTo>
                <a:cubicBezTo>
                  <a:pt x="57" y="94"/>
                  <a:pt x="46" y="83"/>
                  <a:pt x="46" y="70"/>
                </a:cubicBezTo>
                <a:cubicBezTo>
                  <a:pt x="46" y="57"/>
                  <a:pt x="57" y="47"/>
                  <a:pt x="7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70" tIns="34289" rIns="68570" bIns="34289" numCol="1" anchor="t" anchorCtr="0" compatLnSpc="1">
            <a:prstTxWarp prst="textNoShape">
              <a:avLst/>
            </a:prstTxWarp>
          </a:bodyPr>
          <a:lstStyle/>
          <a:p>
            <a:pPr defTabSz="685681"/>
            <a:endParaRPr lang="zh-CN" altLang="en-US" sz="140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5" y="146237"/>
            <a:ext cx="2970947" cy="1854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849028"/>
            <a:ext cx="396240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780152" y="1797269"/>
            <a:ext cx="482878" cy="139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76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8 3.95062E-6 L 0.11076 3.9506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95 3.95062E-6 L 1.66667E-6 3.9506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77 2.71605E-6 L 0.11077 2.71605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2795 2.71605E-6 L -4.72222E-6 2.71605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4.81481E-6 L -0.06315 4.81481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4.81481E-6 L -3.95833E-6 4.81481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4" grpId="0" animBg="1"/>
      <p:bldP spid="4" grpId="1" animBg="1"/>
      <p:bldP spid="4" grpId="2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2" grpId="0"/>
      <p:bldP spid="32" grpId="1"/>
      <p:bldP spid="32" grpId="2"/>
      <p:bldP spid="33" grpId="0"/>
      <p:bldP spid="34" grpId="0"/>
      <p:bldP spid="34" grpId="1"/>
      <p:bldP spid="34" grpId="2"/>
      <p:bldP spid="35" grpId="0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>
            <a:spLocks/>
          </p:cNvSpPr>
          <p:nvPr/>
        </p:nvSpPr>
        <p:spPr bwMode="auto">
          <a:xfrm rot="-368024">
            <a:off x="7866890" y="2091336"/>
            <a:ext cx="1051917" cy="911423"/>
          </a:xfrm>
          <a:custGeom>
            <a:avLst/>
            <a:gdLst>
              <a:gd name="T0" fmla="*/ 1402481 w 18559"/>
              <a:gd name="T1" fmla="*/ 1281053 h 19570"/>
              <a:gd name="T2" fmla="*/ 1402481 w 18559"/>
              <a:gd name="T3" fmla="*/ 1281053 h 19570"/>
              <a:gd name="T4" fmla="*/ 1402481 w 18559"/>
              <a:gd name="T5" fmla="*/ 1281053 h 19570"/>
              <a:gd name="T6" fmla="*/ 1402481 w 18559"/>
              <a:gd name="T7" fmla="*/ 1281053 h 195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559" h="19570">
                <a:moveTo>
                  <a:pt x="12386" y="18458"/>
                </a:moveTo>
                <a:cubicBezTo>
                  <a:pt x="12386" y="18458"/>
                  <a:pt x="16653" y="17188"/>
                  <a:pt x="18101" y="12617"/>
                </a:cubicBezTo>
                <a:cubicBezTo>
                  <a:pt x="19547" y="8045"/>
                  <a:pt x="17893" y="565"/>
                  <a:pt x="8357" y="18"/>
                </a:cubicBezTo>
                <a:cubicBezTo>
                  <a:pt x="-1180" y="-530"/>
                  <a:pt x="-2052" y="11715"/>
                  <a:pt x="3201" y="16145"/>
                </a:cubicBezTo>
                <a:cubicBezTo>
                  <a:pt x="3201" y="16145"/>
                  <a:pt x="2334" y="18065"/>
                  <a:pt x="1013" y="18264"/>
                </a:cubicBezTo>
                <a:cubicBezTo>
                  <a:pt x="1013" y="18264"/>
                  <a:pt x="6452" y="21069"/>
                  <a:pt x="12386" y="18458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6626258" y="1377553"/>
            <a:ext cx="1244799" cy="1304330"/>
          </a:xfrm>
          <a:custGeom>
            <a:avLst/>
            <a:gdLst>
              <a:gd name="T0" fmla="*/ 1659646 w 19415"/>
              <a:gd name="T1" fmla="*/ 1998402 h 20101"/>
              <a:gd name="T2" fmla="*/ 1659646 w 19415"/>
              <a:gd name="T3" fmla="*/ 1998402 h 20101"/>
              <a:gd name="T4" fmla="*/ 1659646 w 19415"/>
              <a:gd name="T5" fmla="*/ 1998402 h 20101"/>
              <a:gd name="T6" fmla="*/ 1659646 w 19415"/>
              <a:gd name="T7" fmla="*/ 1998402 h 201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15" h="20101">
                <a:moveTo>
                  <a:pt x="437" y="10901"/>
                </a:moveTo>
                <a:cubicBezTo>
                  <a:pt x="437" y="10901"/>
                  <a:pt x="-1790" y="4367"/>
                  <a:pt x="3812" y="1434"/>
                </a:cubicBezTo>
                <a:cubicBezTo>
                  <a:pt x="9414" y="-1499"/>
                  <a:pt x="19000" y="-233"/>
                  <a:pt x="19405" y="8034"/>
                </a:cubicBezTo>
                <a:cubicBezTo>
                  <a:pt x="19810" y="16300"/>
                  <a:pt x="8267" y="20101"/>
                  <a:pt x="7254" y="20101"/>
                </a:cubicBezTo>
                <a:cubicBezTo>
                  <a:pt x="7254" y="20101"/>
                  <a:pt x="8537" y="18434"/>
                  <a:pt x="8807" y="17100"/>
                </a:cubicBezTo>
                <a:cubicBezTo>
                  <a:pt x="8807" y="17100"/>
                  <a:pt x="1584" y="17300"/>
                  <a:pt x="437" y="10901"/>
                </a:cubicBez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 rot="18900000" flipH="1">
            <a:off x="5085887" y="1608238"/>
            <a:ext cx="1403151" cy="1500188"/>
          </a:xfrm>
          <a:custGeom>
            <a:avLst/>
            <a:gdLst>
              <a:gd name="T0" fmla="*/ 1870869 w 17248"/>
              <a:gd name="T1" fmla="*/ 2271229 h 19694"/>
              <a:gd name="T2" fmla="*/ 1870869 w 17248"/>
              <a:gd name="T3" fmla="*/ 2271229 h 19694"/>
              <a:gd name="T4" fmla="*/ 1870869 w 17248"/>
              <a:gd name="T5" fmla="*/ 2271229 h 19694"/>
              <a:gd name="T6" fmla="*/ 1870869 w 17248"/>
              <a:gd name="T7" fmla="*/ 2271229 h 196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248" h="19694">
                <a:moveTo>
                  <a:pt x="9295" y="16821"/>
                </a:moveTo>
                <a:cubicBezTo>
                  <a:pt x="9295" y="16821"/>
                  <a:pt x="10944" y="15947"/>
                  <a:pt x="11314" y="19694"/>
                </a:cubicBezTo>
                <a:cubicBezTo>
                  <a:pt x="11314" y="19694"/>
                  <a:pt x="13742" y="16401"/>
                  <a:pt x="13159" y="14664"/>
                </a:cubicBezTo>
                <a:cubicBezTo>
                  <a:pt x="13159" y="14664"/>
                  <a:pt x="18963" y="10435"/>
                  <a:pt x="16740" y="4550"/>
                </a:cubicBezTo>
                <a:cubicBezTo>
                  <a:pt x="14517" y="-1334"/>
                  <a:pt x="8984" y="-470"/>
                  <a:pt x="6006" y="1391"/>
                </a:cubicBezTo>
                <a:cubicBezTo>
                  <a:pt x="3028" y="3252"/>
                  <a:pt x="-2636" y="8390"/>
                  <a:pt x="1403" y="14328"/>
                </a:cubicBezTo>
                <a:cubicBezTo>
                  <a:pt x="5442" y="20266"/>
                  <a:pt x="9295" y="16821"/>
                  <a:pt x="9295" y="16821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6" name="AutoShape 5"/>
          <p:cNvSpPr>
            <a:spLocks/>
          </p:cNvSpPr>
          <p:nvPr/>
        </p:nvSpPr>
        <p:spPr bwMode="auto">
          <a:xfrm>
            <a:off x="8155617" y="3164681"/>
            <a:ext cx="761405" cy="706041"/>
          </a:xfrm>
          <a:custGeom>
            <a:avLst/>
            <a:gdLst>
              <a:gd name="T0" fmla="*/ 1015206 w 18178"/>
              <a:gd name="T1" fmla="*/ 1060778 h 17410"/>
              <a:gd name="T2" fmla="*/ 1015206 w 18178"/>
              <a:gd name="T3" fmla="*/ 1060778 h 17410"/>
              <a:gd name="T4" fmla="*/ 1015206 w 18178"/>
              <a:gd name="T5" fmla="*/ 1060778 h 17410"/>
              <a:gd name="T6" fmla="*/ 1015206 w 18178"/>
              <a:gd name="T7" fmla="*/ 1060778 h 174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178" h="17410">
                <a:moveTo>
                  <a:pt x="2655" y="12934"/>
                </a:moveTo>
                <a:cubicBezTo>
                  <a:pt x="2655" y="12934"/>
                  <a:pt x="-551" y="9843"/>
                  <a:pt x="1226" y="4932"/>
                </a:cubicBezTo>
                <a:cubicBezTo>
                  <a:pt x="3004" y="20"/>
                  <a:pt x="7866" y="-1104"/>
                  <a:pt x="12856" y="1029"/>
                </a:cubicBezTo>
                <a:cubicBezTo>
                  <a:pt x="17846" y="3162"/>
                  <a:pt x="21049" y="7097"/>
                  <a:pt x="14457" y="15319"/>
                </a:cubicBezTo>
                <a:cubicBezTo>
                  <a:pt x="8193" y="20496"/>
                  <a:pt x="0" y="14427"/>
                  <a:pt x="0" y="14427"/>
                </a:cubicBezTo>
                <a:cubicBezTo>
                  <a:pt x="0" y="14427"/>
                  <a:pt x="2302" y="14369"/>
                  <a:pt x="2655" y="12934"/>
                </a:cubicBez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7" name="AutoShape 6"/>
          <p:cNvSpPr>
            <a:spLocks/>
          </p:cNvSpPr>
          <p:nvPr/>
        </p:nvSpPr>
        <p:spPr bwMode="auto">
          <a:xfrm>
            <a:off x="4735547" y="3147814"/>
            <a:ext cx="1079897" cy="1005483"/>
          </a:xfrm>
          <a:custGeom>
            <a:avLst/>
            <a:gdLst>
              <a:gd name="T0" fmla="*/ 1439863 w 18390"/>
              <a:gd name="T1" fmla="*/ 1571939 h 19232"/>
              <a:gd name="T2" fmla="*/ 1439863 w 18390"/>
              <a:gd name="T3" fmla="*/ 1571939 h 19232"/>
              <a:gd name="T4" fmla="*/ 1439863 w 18390"/>
              <a:gd name="T5" fmla="*/ 1571939 h 19232"/>
              <a:gd name="T6" fmla="*/ 1439863 w 18390"/>
              <a:gd name="T7" fmla="*/ 1571939 h 192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390" h="19232">
                <a:moveTo>
                  <a:pt x="14685" y="14520"/>
                </a:moveTo>
                <a:cubicBezTo>
                  <a:pt x="14685" y="14520"/>
                  <a:pt x="13425" y="15792"/>
                  <a:pt x="18303" y="19144"/>
                </a:cubicBezTo>
                <a:cubicBezTo>
                  <a:pt x="18303" y="19144"/>
                  <a:pt x="12930" y="19940"/>
                  <a:pt x="9851" y="16725"/>
                </a:cubicBezTo>
                <a:cubicBezTo>
                  <a:pt x="9851" y="16725"/>
                  <a:pt x="3715" y="18516"/>
                  <a:pt x="911" y="12525"/>
                </a:cubicBezTo>
                <a:cubicBezTo>
                  <a:pt x="-1892" y="6535"/>
                  <a:pt x="2364" y="2325"/>
                  <a:pt x="5666" y="1021"/>
                </a:cubicBezTo>
                <a:cubicBezTo>
                  <a:pt x="8968" y="-282"/>
                  <a:pt x="16406" y="-1659"/>
                  <a:pt x="18057" y="5945"/>
                </a:cubicBezTo>
                <a:cubicBezTo>
                  <a:pt x="19708" y="13550"/>
                  <a:pt x="14685" y="14520"/>
                  <a:pt x="14685" y="14520"/>
                </a:cubicBez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5940152" y="2775631"/>
            <a:ext cx="2125266" cy="2967038"/>
          </a:xfrm>
          <a:custGeom>
            <a:avLst/>
            <a:gdLst>
              <a:gd name="T0" fmla="*/ 2833688 w 21100"/>
              <a:gd name="T1" fmla="*/ 3961365 h 21585"/>
              <a:gd name="T2" fmla="*/ 2833688 w 21100"/>
              <a:gd name="T3" fmla="*/ 3961365 h 21585"/>
              <a:gd name="T4" fmla="*/ 2833688 w 21100"/>
              <a:gd name="T5" fmla="*/ 3961365 h 21585"/>
              <a:gd name="T6" fmla="*/ 2833688 w 21100"/>
              <a:gd name="T7" fmla="*/ 3961365 h 2158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00" h="21585">
                <a:moveTo>
                  <a:pt x="15779" y="14939"/>
                </a:moveTo>
                <a:cubicBezTo>
                  <a:pt x="17449" y="12449"/>
                  <a:pt x="17163" y="10816"/>
                  <a:pt x="17517" y="9432"/>
                </a:cubicBezTo>
                <a:cubicBezTo>
                  <a:pt x="17872" y="8048"/>
                  <a:pt x="18914" y="6819"/>
                  <a:pt x="19456" y="6253"/>
                </a:cubicBezTo>
                <a:cubicBezTo>
                  <a:pt x="20109" y="5571"/>
                  <a:pt x="21309" y="4087"/>
                  <a:pt x="21068" y="3664"/>
                </a:cubicBezTo>
                <a:cubicBezTo>
                  <a:pt x="20586" y="2819"/>
                  <a:pt x="19081" y="4761"/>
                  <a:pt x="18047" y="5800"/>
                </a:cubicBezTo>
                <a:cubicBezTo>
                  <a:pt x="17013" y="6838"/>
                  <a:pt x="16012" y="7392"/>
                  <a:pt x="15676" y="7335"/>
                </a:cubicBezTo>
                <a:cubicBezTo>
                  <a:pt x="15339" y="7278"/>
                  <a:pt x="16041" y="5788"/>
                  <a:pt x="16586" y="4428"/>
                </a:cubicBezTo>
                <a:cubicBezTo>
                  <a:pt x="17486" y="2184"/>
                  <a:pt x="17991" y="1200"/>
                  <a:pt x="17018" y="1037"/>
                </a:cubicBezTo>
                <a:cubicBezTo>
                  <a:pt x="15815" y="835"/>
                  <a:pt x="15304" y="3298"/>
                  <a:pt x="14635" y="4620"/>
                </a:cubicBezTo>
                <a:cubicBezTo>
                  <a:pt x="14016" y="5844"/>
                  <a:pt x="13612" y="6486"/>
                  <a:pt x="12961" y="6446"/>
                </a:cubicBezTo>
                <a:cubicBezTo>
                  <a:pt x="12690" y="6429"/>
                  <a:pt x="12516" y="5483"/>
                  <a:pt x="12464" y="3504"/>
                </a:cubicBezTo>
                <a:cubicBezTo>
                  <a:pt x="12387" y="604"/>
                  <a:pt x="12306" y="-15"/>
                  <a:pt x="11710" y="0"/>
                </a:cubicBezTo>
                <a:cubicBezTo>
                  <a:pt x="10303" y="36"/>
                  <a:pt x="10565" y="1770"/>
                  <a:pt x="10493" y="3259"/>
                </a:cubicBezTo>
                <a:cubicBezTo>
                  <a:pt x="10420" y="4748"/>
                  <a:pt x="10647" y="6287"/>
                  <a:pt x="10471" y="6344"/>
                </a:cubicBezTo>
                <a:cubicBezTo>
                  <a:pt x="9699" y="6596"/>
                  <a:pt x="9171" y="4711"/>
                  <a:pt x="8418" y="3343"/>
                </a:cubicBezTo>
                <a:cubicBezTo>
                  <a:pt x="7665" y="1975"/>
                  <a:pt x="7129" y="38"/>
                  <a:pt x="5980" y="941"/>
                </a:cubicBezTo>
                <a:cubicBezTo>
                  <a:pt x="5158" y="1587"/>
                  <a:pt x="6307" y="4172"/>
                  <a:pt x="7188" y="5763"/>
                </a:cubicBezTo>
                <a:cubicBezTo>
                  <a:pt x="8068" y="7354"/>
                  <a:pt x="8456" y="8632"/>
                  <a:pt x="7542" y="9287"/>
                </a:cubicBezTo>
                <a:cubicBezTo>
                  <a:pt x="6288" y="10185"/>
                  <a:pt x="5462" y="9514"/>
                  <a:pt x="3981" y="8832"/>
                </a:cubicBezTo>
                <a:cubicBezTo>
                  <a:pt x="2501" y="8150"/>
                  <a:pt x="1094" y="8116"/>
                  <a:pt x="402" y="8692"/>
                </a:cubicBezTo>
                <a:cubicBezTo>
                  <a:pt x="-290" y="9268"/>
                  <a:pt x="41" y="9844"/>
                  <a:pt x="429" y="9736"/>
                </a:cubicBezTo>
                <a:cubicBezTo>
                  <a:pt x="818" y="9628"/>
                  <a:pt x="1370" y="9750"/>
                  <a:pt x="2568" y="10327"/>
                </a:cubicBezTo>
                <a:cubicBezTo>
                  <a:pt x="3766" y="10903"/>
                  <a:pt x="4378" y="11843"/>
                  <a:pt x="6186" y="12609"/>
                </a:cubicBezTo>
                <a:cubicBezTo>
                  <a:pt x="7994" y="13375"/>
                  <a:pt x="8519" y="13839"/>
                  <a:pt x="9018" y="14760"/>
                </a:cubicBezTo>
                <a:cubicBezTo>
                  <a:pt x="9518" y="15681"/>
                  <a:pt x="9456" y="18548"/>
                  <a:pt x="9456" y="18548"/>
                </a:cubicBezTo>
                <a:cubicBezTo>
                  <a:pt x="9468" y="19552"/>
                  <a:pt x="9460" y="20566"/>
                  <a:pt x="9435" y="21585"/>
                </a:cubicBezTo>
                <a:lnTo>
                  <a:pt x="15294" y="21585"/>
                </a:lnTo>
                <a:cubicBezTo>
                  <a:pt x="15521" y="17542"/>
                  <a:pt x="15779" y="14939"/>
                  <a:pt x="15779" y="14939"/>
                </a:cubicBezTo>
                <a:close/>
              </a:path>
            </a:pathLst>
          </a:custGeom>
          <a:solidFill>
            <a:srgbClr val="D5BEA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4288" tIns="14288" rIns="14288" bIns="14288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5573151" y="2137769"/>
            <a:ext cx="244078" cy="298251"/>
          </a:xfrm>
          <a:custGeom>
            <a:avLst/>
            <a:gdLst>
              <a:gd name="T0" fmla="*/ 325422 w 21483"/>
              <a:gd name="T1" fmla="*/ 402056 h 21481"/>
              <a:gd name="T2" fmla="*/ 325422 w 21483"/>
              <a:gd name="T3" fmla="*/ 402056 h 21481"/>
              <a:gd name="T4" fmla="*/ 325422 w 21483"/>
              <a:gd name="T5" fmla="*/ 402056 h 21481"/>
              <a:gd name="T6" fmla="*/ 325422 w 21483"/>
              <a:gd name="T7" fmla="*/ 402056 h 214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83" h="21481">
                <a:moveTo>
                  <a:pt x="8726" y="17"/>
                </a:moveTo>
                <a:cubicBezTo>
                  <a:pt x="7756" y="152"/>
                  <a:pt x="7128" y="1011"/>
                  <a:pt x="7194" y="2013"/>
                </a:cubicBezTo>
                <a:lnTo>
                  <a:pt x="573" y="2938"/>
                </a:lnTo>
                <a:cubicBezTo>
                  <a:pt x="175" y="2995"/>
                  <a:pt x="-71" y="3389"/>
                  <a:pt x="18" y="3809"/>
                </a:cubicBezTo>
                <a:lnTo>
                  <a:pt x="85" y="4172"/>
                </a:lnTo>
                <a:cubicBezTo>
                  <a:pt x="175" y="4592"/>
                  <a:pt x="579" y="4880"/>
                  <a:pt x="973" y="4825"/>
                </a:cubicBezTo>
                <a:lnTo>
                  <a:pt x="18012" y="2449"/>
                </a:lnTo>
                <a:cubicBezTo>
                  <a:pt x="18410" y="2394"/>
                  <a:pt x="18654" y="1996"/>
                  <a:pt x="18568" y="1578"/>
                </a:cubicBezTo>
                <a:lnTo>
                  <a:pt x="18501" y="1215"/>
                </a:lnTo>
                <a:cubicBezTo>
                  <a:pt x="18413" y="797"/>
                  <a:pt x="18010" y="508"/>
                  <a:pt x="17612" y="562"/>
                </a:cubicBezTo>
                <a:lnTo>
                  <a:pt x="11015" y="1487"/>
                </a:lnTo>
                <a:cubicBezTo>
                  <a:pt x="10668" y="523"/>
                  <a:pt x="9699" y="-119"/>
                  <a:pt x="8726" y="17"/>
                </a:cubicBezTo>
                <a:close/>
                <a:moveTo>
                  <a:pt x="3639" y="5224"/>
                </a:moveTo>
                <a:cubicBezTo>
                  <a:pt x="3157" y="5224"/>
                  <a:pt x="2791" y="5542"/>
                  <a:pt x="2839" y="5932"/>
                </a:cubicBezTo>
                <a:lnTo>
                  <a:pt x="4772" y="20773"/>
                </a:lnTo>
                <a:cubicBezTo>
                  <a:pt x="4824" y="21163"/>
                  <a:pt x="5246" y="21481"/>
                  <a:pt x="5727" y="21481"/>
                </a:cubicBezTo>
                <a:lnTo>
                  <a:pt x="18590" y="21481"/>
                </a:lnTo>
                <a:cubicBezTo>
                  <a:pt x="19071" y="21481"/>
                  <a:pt x="19493" y="21163"/>
                  <a:pt x="19545" y="20773"/>
                </a:cubicBezTo>
                <a:lnTo>
                  <a:pt x="21478" y="5932"/>
                </a:lnTo>
                <a:cubicBezTo>
                  <a:pt x="21529" y="5542"/>
                  <a:pt x="21159" y="5224"/>
                  <a:pt x="20678" y="5224"/>
                </a:cubicBezTo>
                <a:lnTo>
                  <a:pt x="3639" y="5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>
            <a:off x="7059644" y="1813323"/>
            <a:ext cx="378024" cy="344686"/>
          </a:xfrm>
          <a:custGeom>
            <a:avLst/>
            <a:gdLst>
              <a:gd name="T0" fmla="*/ 504008 w 21405"/>
              <a:gd name="T1" fmla="*/ 467803 h 21354"/>
              <a:gd name="T2" fmla="*/ 504008 w 21405"/>
              <a:gd name="T3" fmla="*/ 467803 h 21354"/>
              <a:gd name="T4" fmla="*/ 504008 w 21405"/>
              <a:gd name="T5" fmla="*/ 467803 h 21354"/>
              <a:gd name="T6" fmla="*/ 504008 w 21405"/>
              <a:gd name="T7" fmla="*/ 467803 h 213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05" h="21354">
                <a:moveTo>
                  <a:pt x="14424" y="10166"/>
                </a:moveTo>
                <a:cubicBezTo>
                  <a:pt x="14421" y="10170"/>
                  <a:pt x="14419" y="10176"/>
                  <a:pt x="14416" y="10178"/>
                </a:cubicBezTo>
                <a:cubicBezTo>
                  <a:pt x="15181" y="10077"/>
                  <a:pt x="15886" y="10185"/>
                  <a:pt x="16415" y="10486"/>
                </a:cubicBezTo>
                <a:cubicBezTo>
                  <a:pt x="16750" y="10675"/>
                  <a:pt x="17023" y="10929"/>
                  <a:pt x="17234" y="11259"/>
                </a:cubicBezTo>
                <a:cubicBezTo>
                  <a:pt x="17748" y="12071"/>
                  <a:pt x="17748" y="13239"/>
                  <a:pt x="17190" y="14452"/>
                </a:cubicBezTo>
                <a:cubicBezTo>
                  <a:pt x="17165" y="14503"/>
                  <a:pt x="17139" y="14559"/>
                  <a:pt x="17109" y="14616"/>
                </a:cubicBezTo>
                <a:lnTo>
                  <a:pt x="17067" y="14703"/>
                </a:lnTo>
                <a:cubicBezTo>
                  <a:pt x="17028" y="14775"/>
                  <a:pt x="16988" y="14853"/>
                  <a:pt x="16954" y="14933"/>
                </a:cubicBezTo>
                <a:cubicBezTo>
                  <a:pt x="16460" y="15989"/>
                  <a:pt x="16247" y="17163"/>
                  <a:pt x="16481" y="18287"/>
                </a:cubicBezTo>
                <a:cubicBezTo>
                  <a:pt x="16714" y="19441"/>
                  <a:pt x="17405" y="20345"/>
                  <a:pt x="18313" y="20843"/>
                </a:cubicBezTo>
                <a:cubicBezTo>
                  <a:pt x="19036" y="21245"/>
                  <a:pt x="19888" y="21409"/>
                  <a:pt x="20788" y="21338"/>
                </a:cubicBezTo>
                <a:cubicBezTo>
                  <a:pt x="21028" y="21318"/>
                  <a:pt x="21229" y="21160"/>
                  <a:pt x="21331" y="20943"/>
                </a:cubicBezTo>
                <a:cubicBezTo>
                  <a:pt x="21384" y="20827"/>
                  <a:pt x="21412" y="20698"/>
                  <a:pt x="21402" y="20559"/>
                </a:cubicBezTo>
                <a:cubicBezTo>
                  <a:pt x="21376" y="20159"/>
                  <a:pt x="21057" y="19860"/>
                  <a:pt x="20690" y="19888"/>
                </a:cubicBezTo>
                <a:cubicBezTo>
                  <a:pt x="19999" y="19945"/>
                  <a:pt x="19388" y="19812"/>
                  <a:pt x="18913" y="19550"/>
                </a:cubicBezTo>
                <a:cubicBezTo>
                  <a:pt x="18321" y="19211"/>
                  <a:pt x="17932" y="18700"/>
                  <a:pt x="17776" y="17967"/>
                </a:cubicBezTo>
                <a:cubicBezTo>
                  <a:pt x="17627" y="17251"/>
                  <a:pt x="17750" y="16417"/>
                  <a:pt x="18135" y="15593"/>
                </a:cubicBezTo>
                <a:cubicBezTo>
                  <a:pt x="18163" y="15532"/>
                  <a:pt x="18191" y="15473"/>
                  <a:pt x="18222" y="15414"/>
                </a:cubicBezTo>
                <a:lnTo>
                  <a:pt x="18274" y="15315"/>
                </a:lnTo>
                <a:cubicBezTo>
                  <a:pt x="18308" y="15246"/>
                  <a:pt x="18339" y="15181"/>
                  <a:pt x="18372" y="15112"/>
                </a:cubicBezTo>
                <a:cubicBezTo>
                  <a:pt x="19089" y="13580"/>
                  <a:pt x="19190" y="11812"/>
                  <a:pt x="18326" y="10434"/>
                </a:cubicBezTo>
                <a:cubicBezTo>
                  <a:pt x="17985" y="9898"/>
                  <a:pt x="17533" y="9479"/>
                  <a:pt x="17015" y="9191"/>
                </a:cubicBezTo>
                <a:cubicBezTo>
                  <a:pt x="16373" y="8838"/>
                  <a:pt x="15646" y="8672"/>
                  <a:pt x="14886" y="8680"/>
                </a:cubicBezTo>
                <a:cubicBezTo>
                  <a:pt x="14798" y="9186"/>
                  <a:pt x="14648" y="9687"/>
                  <a:pt x="14424" y="10166"/>
                </a:cubicBezTo>
                <a:close/>
                <a:moveTo>
                  <a:pt x="7944" y="607"/>
                </a:moveTo>
                <a:lnTo>
                  <a:pt x="3347" y="10477"/>
                </a:lnTo>
                <a:lnTo>
                  <a:pt x="6409" y="12184"/>
                </a:lnTo>
                <a:lnTo>
                  <a:pt x="6425" y="12153"/>
                </a:lnTo>
                <a:cubicBezTo>
                  <a:pt x="6580" y="12263"/>
                  <a:pt x="6742" y="12370"/>
                  <a:pt x="6910" y="12463"/>
                </a:cubicBezTo>
                <a:cubicBezTo>
                  <a:pt x="9393" y="13847"/>
                  <a:pt x="12456" y="12755"/>
                  <a:pt x="13720" y="10041"/>
                </a:cubicBezTo>
                <a:cubicBezTo>
                  <a:pt x="14983" y="7328"/>
                  <a:pt x="13988" y="3975"/>
                  <a:pt x="11507" y="2593"/>
                </a:cubicBezTo>
                <a:cubicBezTo>
                  <a:pt x="11337" y="2497"/>
                  <a:pt x="11164" y="2416"/>
                  <a:pt x="10992" y="2345"/>
                </a:cubicBezTo>
                <a:lnTo>
                  <a:pt x="11007" y="2313"/>
                </a:lnTo>
                <a:cubicBezTo>
                  <a:pt x="11007" y="2313"/>
                  <a:pt x="7944" y="607"/>
                  <a:pt x="7944" y="607"/>
                </a:cubicBezTo>
                <a:close/>
                <a:moveTo>
                  <a:pt x="4176" y="195"/>
                </a:moveTo>
                <a:cubicBezTo>
                  <a:pt x="3485" y="-191"/>
                  <a:pt x="2675" y="14"/>
                  <a:pt x="2378" y="652"/>
                </a:cubicBezTo>
                <a:cubicBezTo>
                  <a:pt x="2084" y="1289"/>
                  <a:pt x="2404" y="2124"/>
                  <a:pt x="3098" y="2511"/>
                </a:cubicBezTo>
                <a:lnTo>
                  <a:pt x="5766" y="3996"/>
                </a:lnTo>
                <a:lnTo>
                  <a:pt x="6845" y="1682"/>
                </a:lnTo>
                <a:cubicBezTo>
                  <a:pt x="6845" y="1682"/>
                  <a:pt x="4176" y="195"/>
                  <a:pt x="4176" y="195"/>
                </a:cubicBezTo>
                <a:close/>
                <a:moveTo>
                  <a:pt x="1907" y="5070"/>
                </a:moveTo>
                <a:cubicBezTo>
                  <a:pt x="1213" y="4686"/>
                  <a:pt x="406" y="4889"/>
                  <a:pt x="109" y="5527"/>
                </a:cubicBezTo>
                <a:cubicBezTo>
                  <a:pt x="-187" y="6163"/>
                  <a:pt x="136" y="7001"/>
                  <a:pt x="829" y="7386"/>
                </a:cubicBezTo>
                <a:lnTo>
                  <a:pt x="3495" y="8872"/>
                </a:lnTo>
                <a:lnTo>
                  <a:pt x="4574" y="6556"/>
                </a:lnTo>
                <a:cubicBezTo>
                  <a:pt x="4574" y="6556"/>
                  <a:pt x="1907" y="5070"/>
                  <a:pt x="1907" y="50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11" name="AutoShape 10"/>
          <p:cNvSpPr>
            <a:spLocks/>
          </p:cNvSpPr>
          <p:nvPr/>
        </p:nvSpPr>
        <p:spPr bwMode="auto">
          <a:xfrm>
            <a:off x="5136787" y="3482581"/>
            <a:ext cx="276821" cy="278011"/>
          </a:xfrm>
          <a:custGeom>
            <a:avLst/>
            <a:gdLst>
              <a:gd name="T0" fmla="*/ 369076 w 20741"/>
              <a:gd name="T1" fmla="*/ 371353 h 21515"/>
              <a:gd name="T2" fmla="*/ 369076 w 20741"/>
              <a:gd name="T3" fmla="*/ 371353 h 21515"/>
              <a:gd name="T4" fmla="*/ 369076 w 20741"/>
              <a:gd name="T5" fmla="*/ 371353 h 21515"/>
              <a:gd name="T6" fmla="*/ 369076 w 20741"/>
              <a:gd name="T7" fmla="*/ 371353 h 215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41" h="21515">
                <a:moveTo>
                  <a:pt x="19460" y="8852"/>
                </a:moveTo>
                <a:cubicBezTo>
                  <a:pt x="18168" y="10188"/>
                  <a:pt x="16268" y="10511"/>
                  <a:pt x="14681" y="9829"/>
                </a:cubicBezTo>
                <a:lnTo>
                  <a:pt x="12375" y="12339"/>
                </a:lnTo>
                <a:lnTo>
                  <a:pt x="19236" y="18800"/>
                </a:lnTo>
                <a:cubicBezTo>
                  <a:pt x="19456" y="19006"/>
                  <a:pt x="19488" y="19324"/>
                  <a:pt x="19312" y="19507"/>
                </a:cubicBezTo>
                <a:lnTo>
                  <a:pt x="17483" y="21399"/>
                </a:lnTo>
                <a:cubicBezTo>
                  <a:pt x="17305" y="21580"/>
                  <a:pt x="16996" y="21544"/>
                  <a:pt x="16795" y="21317"/>
                </a:cubicBezTo>
                <a:lnTo>
                  <a:pt x="10583" y="14291"/>
                </a:lnTo>
                <a:lnTo>
                  <a:pt x="4883" y="20504"/>
                </a:lnTo>
                <a:lnTo>
                  <a:pt x="4867" y="20486"/>
                </a:lnTo>
                <a:cubicBezTo>
                  <a:pt x="4067" y="21246"/>
                  <a:pt x="2825" y="21228"/>
                  <a:pt x="2048" y="20426"/>
                </a:cubicBezTo>
                <a:cubicBezTo>
                  <a:pt x="1273" y="19627"/>
                  <a:pt x="1254" y="18342"/>
                  <a:pt x="1990" y="17517"/>
                </a:cubicBezTo>
                <a:lnTo>
                  <a:pt x="1988" y="17515"/>
                </a:lnTo>
                <a:lnTo>
                  <a:pt x="2026" y="17475"/>
                </a:lnTo>
                <a:cubicBezTo>
                  <a:pt x="2033" y="17466"/>
                  <a:pt x="2039" y="17459"/>
                  <a:pt x="2048" y="17451"/>
                </a:cubicBezTo>
                <a:cubicBezTo>
                  <a:pt x="2077" y="17421"/>
                  <a:pt x="2107" y="17394"/>
                  <a:pt x="2138" y="17369"/>
                </a:cubicBezTo>
                <a:lnTo>
                  <a:pt x="8124" y="11508"/>
                </a:lnTo>
                <a:lnTo>
                  <a:pt x="6103" y="9220"/>
                </a:lnTo>
                <a:cubicBezTo>
                  <a:pt x="5381" y="8672"/>
                  <a:pt x="4605" y="8341"/>
                  <a:pt x="3897" y="8259"/>
                </a:cubicBezTo>
                <a:cubicBezTo>
                  <a:pt x="3897" y="8259"/>
                  <a:pt x="1419" y="8111"/>
                  <a:pt x="1228" y="12020"/>
                </a:cubicBezTo>
                <a:cubicBezTo>
                  <a:pt x="1225" y="12103"/>
                  <a:pt x="1170" y="12118"/>
                  <a:pt x="1106" y="12053"/>
                </a:cubicBezTo>
                <a:lnTo>
                  <a:pt x="367" y="11289"/>
                </a:lnTo>
                <a:cubicBezTo>
                  <a:pt x="301" y="11222"/>
                  <a:pt x="224" y="11098"/>
                  <a:pt x="200" y="11012"/>
                </a:cubicBezTo>
                <a:cubicBezTo>
                  <a:pt x="18" y="10377"/>
                  <a:pt x="-510" y="7897"/>
                  <a:pt x="1496" y="5782"/>
                </a:cubicBezTo>
                <a:lnTo>
                  <a:pt x="4052" y="3142"/>
                </a:lnTo>
                <a:cubicBezTo>
                  <a:pt x="4104" y="3087"/>
                  <a:pt x="4153" y="3050"/>
                  <a:pt x="4156" y="3050"/>
                </a:cubicBezTo>
                <a:cubicBezTo>
                  <a:pt x="4161" y="3056"/>
                  <a:pt x="4234" y="3074"/>
                  <a:pt x="4318" y="3074"/>
                </a:cubicBezTo>
                <a:cubicBezTo>
                  <a:pt x="4644" y="3089"/>
                  <a:pt x="4979" y="2963"/>
                  <a:pt x="5232" y="2704"/>
                </a:cubicBezTo>
                <a:cubicBezTo>
                  <a:pt x="5492" y="2434"/>
                  <a:pt x="5612" y="2078"/>
                  <a:pt x="5592" y="1729"/>
                </a:cubicBezTo>
                <a:cubicBezTo>
                  <a:pt x="5589" y="1641"/>
                  <a:pt x="5618" y="1527"/>
                  <a:pt x="5669" y="1473"/>
                </a:cubicBezTo>
                <a:lnTo>
                  <a:pt x="7061" y="36"/>
                </a:lnTo>
                <a:cubicBezTo>
                  <a:pt x="7116" y="-20"/>
                  <a:pt x="7209" y="-10"/>
                  <a:pt x="7275" y="57"/>
                </a:cubicBezTo>
                <a:lnTo>
                  <a:pt x="9467" y="2320"/>
                </a:lnTo>
                <a:cubicBezTo>
                  <a:pt x="9533" y="2385"/>
                  <a:pt x="9542" y="2483"/>
                  <a:pt x="9487" y="2540"/>
                </a:cubicBezTo>
                <a:cubicBezTo>
                  <a:pt x="9487" y="2540"/>
                  <a:pt x="8707" y="3345"/>
                  <a:pt x="8430" y="3633"/>
                </a:cubicBezTo>
                <a:cubicBezTo>
                  <a:pt x="8378" y="3688"/>
                  <a:pt x="8292" y="3779"/>
                  <a:pt x="8243" y="3834"/>
                </a:cubicBezTo>
                <a:lnTo>
                  <a:pt x="8100" y="3980"/>
                </a:lnTo>
                <a:cubicBezTo>
                  <a:pt x="8043" y="4035"/>
                  <a:pt x="7936" y="4065"/>
                  <a:pt x="7853" y="4062"/>
                </a:cubicBezTo>
                <a:cubicBezTo>
                  <a:pt x="7512" y="4041"/>
                  <a:pt x="7165" y="4165"/>
                  <a:pt x="6906" y="4433"/>
                </a:cubicBezTo>
                <a:cubicBezTo>
                  <a:pt x="6617" y="4731"/>
                  <a:pt x="6493" y="5151"/>
                  <a:pt x="6552" y="5537"/>
                </a:cubicBezTo>
                <a:cubicBezTo>
                  <a:pt x="6627" y="6202"/>
                  <a:pt x="6903" y="6925"/>
                  <a:pt x="7353" y="7611"/>
                </a:cubicBezTo>
                <a:lnTo>
                  <a:pt x="9779" y="9894"/>
                </a:lnTo>
                <a:lnTo>
                  <a:pt x="12329" y="7399"/>
                </a:lnTo>
                <a:cubicBezTo>
                  <a:pt x="11665" y="5760"/>
                  <a:pt x="11979" y="3801"/>
                  <a:pt x="13272" y="2467"/>
                </a:cubicBezTo>
                <a:cubicBezTo>
                  <a:pt x="14613" y="1082"/>
                  <a:pt x="16612" y="784"/>
                  <a:pt x="18236" y="1576"/>
                </a:cubicBezTo>
                <a:lnTo>
                  <a:pt x="16280" y="3592"/>
                </a:lnTo>
                <a:lnTo>
                  <a:pt x="16283" y="3595"/>
                </a:lnTo>
                <a:lnTo>
                  <a:pt x="16280" y="3595"/>
                </a:lnTo>
                <a:lnTo>
                  <a:pt x="15899" y="5065"/>
                </a:lnTo>
                <a:lnTo>
                  <a:pt x="16941" y="6143"/>
                </a:lnTo>
                <a:lnTo>
                  <a:pt x="18368" y="5748"/>
                </a:lnTo>
                <a:lnTo>
                  <a:pt x="18369" y="5748"/>
                </a:lnTo>
                <a:lnTo>
                  <a:pt x="20322" y="3731"/>
                </a:lnTo>
                <a:cubicBezTo>
                  <a:pt x="21089" y="5406"/>
                  <a:pt x="20802" y="7468"/>
                  <a:pt x="19460" y="8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12" name="AutoShape 11"/>
          <p:cNvSpPr>
            <a:spLocks/>
          </p:cNvSpPr>
          <p:nvPr/>
        </p:nvSpPr>
        <p:spPr bwMode="auto">
          <a:xfrm>
            <a:off x="8439580" y="3386139"/>
            <a:ext cx="194072" cy="263128"/>
          </a:xfrm>
          <a:custGeom>
            <a:avLst/>
            <a:gdLst>
              <a:gd name="T0" fmla="*/ 258763 w 20814"/>
              <a:gd name="T1" fmla="*/ 350838 h 21600"/>
              <a:gd name="T2" fmla="*/ 258763 w 20814"/>
              <a:gd name="T3" fmla="*/ 350838 h 21600"/>
              <a:gd name="T4" fmla="*/ 258763 w 20814"/>
              <a:gd name="T5" fmla="*/ 350838 h 21600"/>
              <a:gd name="T6" fmla="*/ 258763 w 20814"/>
              <a:gd name="T7" fmla="*/ 3508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14" h="21600">
                <a:moveTo>
                  <a:pt x="20814" y="11418"/>
                </a:moveTo>
                <a:cubicBezTo>
                  <a:pt x="20818" y="6383"/>
                  <a:pt x="16970" y="2035"/>
                  <a:pt x="11393" y="0"/>
                </a:cubicBezTo>
                <a:cubicBezTo>
                  <a:pt x="8588" y="2306"/>
                  <a:pt x="6772" y="5324"/>
                  <a:pt x="6444" y="8654"/>
                </a:cubicBezTo>
                <a:cubicBezTo>
                  <a:pt x="7997" y="9417"/>
                  <a:pt x="9391" y="10393"/>
                  <a:pt x="10552" y="11547"/>
                </a:cubicBezTo>
                <a:cubicBezTo>
                  <a:pt x="12426" y="13420"/>
                  <a:pt x="13535" y="15609"/>
                  <a:pt x="13801" y="17851"/>
                </a:cubicBezTo>
                <a:cubicBezTo>
                  <a:pt x="14408" y="12435"/>
                  <a:pt x="13588" y="6706"/>
                  <a:pt x="13588" y="6706"/>
                </a:cubicBezTo>
                <a:cubicBezTo>
                  <a:pt x="15090" y="13489"/>
                  <a:pt x="15676" y="17755"/>
                  <a:pt x="15833" y="20439"/>
                </a:cubicBezTo>
                <a:cubicBezTo>
                  <a:pt x="18901" y="18148"/>
                  <a:pt x="20810" y="14954"/>
                  <a:pt x="20814" y="11418"/>
                </a:cubicBezTo>
                <a:close/>
                <a:moveTo>
                  <a:pt x="1138" y="7601"/>
                </a:moveTo>
                <a:cubicBezTo>
                  <a:pt x="-781" y="10697"/>
                  <a:pt x="-301" y="14639"/>
                  <a:pt x="2791" y="17722"/>
                </a:cubicBezTo>
                <a:cubicBezTo>
                  <a:pt x="4963" y="19886"/>
                  <a:pt x="8007" y="21211"/>
                  <a:pt x="11156" y="21599"/>
                </a:cubicBezTo>
                <a:cubicBezTo>
                  <a:pt x="9600" y="19902"/>
                  <a:pt x="7312" y="17092"/>
                  <a:pt x="4004" y="12437"/>
                </a:cubicBezTo>
                <a:cubicBezTo>
                  <a:pt x="4004" y="12437"/>
                  <a:pt x="8306" y="17778"/>
                  <a:pt x="12842" y="20996"/>
                </a:cubicBezTo>
                <a:cubicBezTo>
                  <a:pt x="13624" y="17985"/>
                  <a:pt x="12700" y="14644"/>
                  <a:pt x="9951" y="11899"/>
                </a:cubicBezTo>
                <a:cubicBezTo>
                  <a:pt x="7640" y="9597"/>
                  <a:pt x="4465" y="8134"/>
                  <a:pt x="1138" y="7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13" name="AutoShape 12"/>
          <p:cNvSpPr>
            <a:spLocks/>
          </p:cNvSpPr>
          <p:nvPr/>
        </p:nvSpPr>
        <p:spPr bwMode="auto">
          <a:xfrm>
            <a:off x="8252654" y="2412207"/>
            <a:ext cx="272653" cy="268486"/>
          </a:xfrm>
          <a:custGeom>
            <a:avLst/>
            <a:gdLst>
              <a:gd name="T0" fmla="*/ 363537 w 21600"/>
              <a:gd name="T1" fmla="*/ 357982 h 21600"/>
              <a:gd name="T2" fmla="*/ 363537 w 21600"/>
              <a:gd name="T3" fmla="*/ 357982 h 21600"/>
              <a:gd name="T4" fmla="*/ 363537 w 21600"/>
              <a:gd name="T5" fmla="*/ 357982 h 21600"/>
              <a:gd name="T6" fmla="*/ 363537 w 21600"/>
              <a:gd name="T7" fmla="*/ 35798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98" y="15903"/>
                </a:moveTo>
                <a:cubicBezTo>
                  <a:pt x="8022" y="15903"/>
                  <a:pt x="5772" y="13617"/>
                  <a:pt x="5772" y="10799"/>
                </a:cubicBezTo>
                <a:cubicBezTo>
                  <a:pt x="5772" y="7980"/>
                  <a:pt x="8022" y="5696"/>
                  <a:pt x="10798" y="5696"/>
                </a:cubicBezTo>
                <a:cubicBezTo>
                  <a:pt x="13574" y="5696"/>
                  <a:pt x="15827" y="7980"/>
                  <a:pt x="15827" y="10799"/>
                </a:cubicBezTo>
                <a:cubicBezTo>
                  <a:pt x="15827" y="13617"/>
                  <a:pt x="13574" y="15903"/>
                  <a:pt x="10798" y="15903"/>
                </a:cubicBezTo>
                <a:close/>
                <a:moveTo>
                  <a:pt x="19446" y="11138"/>
                </a:moveTo>
                <a:lnTo>
                  <a:pt x="21600" y="10753"/>
                </a:lnTo>
                <a:lnTo>
                  <a:pt x="20966" y="7117"/>
                </a:lnTo>
                <a:lnTo>
                  <a:pt x="18833" y="7496"/>
                </a:lnTo>
                <a:cubicBezTo>
                  <a:pt x="18530" y="6743"/>
                  <a:pt x="18109" y="6058"/>
                  <a:pt x="17623" y="5424"/>
                </a:cubicBezTo>
                <a:lnTo>
                  <a:pt x="19035" y="3718"/>
                </a:lnTo>
                <a:lnTo>
                  <a:pt x="16249" y="1345"/>
                </a:lnTo>
                <a:lnTo>
                  <a:pt x="14835" y="3055"/>
                </a:lnTo>
                <a:cubicBezTo>
                  <a:pt x="14140" y="2680"/>
                  <a:pt x="13408" y="2372"/>
                  <a:pt x="12616" y="2200"/>
                </a:cubicBezTo>
                <a:lnTo>
                  <a:pt x="12616" y="0"/>
                </a:lnTo>
                <a:lnTo>
                  <a:pt x="8980" y="0"/>
                </a:lnTo>
                <a:lnTo>
                  <a:pt x="8980" y="2200"/>
                </a:lnTo>
                <a:cubicBezTo>
                  <a:pt x="8191" y="2372"/>
                  <a:pt x="7457" y="2680"/>
                  <a:pt x="6762" y="3055"/>
                </a:cubicBezTo>
                <a:lnTo>
                  <a:pt x="5348" y="1343"/>
                </a:lnTo>
                <a:lnTo>
                  <a:pt x="2561" y="3717"/>
                </a:lnTo>
                <a:lnTo>
                  <a:pt x="3973" y="5425"/>
                </a:lnTo>
                <a:cubicBezTo>
                  <a:pt x="3490" y="6058"/>
                  <a:pt x="3068" y="6744"/>
                  <a:pt x="2766" y="7499"/>
                </a:cubicBezTo>
                <a:lnTo>
                  <a:pt x="629" y="7115"/>
                </a:lnTo>
                <a:lnTo>
                  <a:pt x="0" y="10753"/>
                </a:lnTo>
                <a:lnTo>
                  <a:pt x="2152" y="11137"/>
                </a:lnTo>
                <a:cubicBezTo>
                  <a:pt x="2185" y="11962"/>
                  <a:pt x="2337" y="12748"/>
                  <a:pt x="2574" y="13498"/>
                </a:cubicBezTo>
                <a:lnTo>
                  <a:pt x="672" y="14616"/>
                </a:lnTo>
                <a:lnTo>
                  <a:pt x="2489" y="17813"/>
                </a:lnTo>
                <a:lnTo>
                  <a:pt x="4385" y="16702"/>
                </a:lnTo>
                <a:cubicBezTo>
                  <a:pt x="4918" y="17299"/>
                  <a:pt x="5519" y="17823"/>
                  <a:pt x="6194" y="18255"/>
                </a:cubicBezTo>
                <a:lnTo>
                  <a:pt x="5448" y="20336"/>
                </a:lnTo>
                <a:lnTo>
                  <a:pt x="8866" y="21598"/>
                </a:lnTo>
                <a:lnTo>
                  <a:pt x="9617" y="19503"/>
                </a:lnTo>
                <a:cubicBezTo>
                  <a:pt x="10009" y="19557"/>
                  <a:pt x="10394" y="19623"/>
                  <a:pt x="10798" y="19623"/>
                </a:cubicBezTo>
                <a:cubicBezTo>
                  <a:pt x="11204" y="19623"/>
                  <a:pt x="11590" y="19557"/>
                  <a:pt x="11980" y="19505"/>
                </a:cubicBezTo>
                <a:lnTo>
                  <a:pt x="12729" y="21600"/>
                </a:lnTo>
                <a:lnTo>
                  <a:pt x="16149" y="20336"/>
                </a:lnTo>
                <a:lnTo>
                  <a:pt x="15402" y="18255"/>
                </a:lnTo>
                <a:cubicBezTo>
                  <a:pt x="16077" y="17825"/>
                  <a:pt x="16681" y="17301"/>
                  <a:pt x="17214" y="16704"/>
                </a:cubicBezTo>
                <a:lnTo>
                  <a:pt x="19110" y="17816"/>
                </a:lnTo>
                <a:lnTo>
                  <a:pt x="20927" y="14616"/>
                </a:lnTo>
                <a:lnTo>
                  <a:pt x="19025" y="13498"/>
                </a:lnTo>
                <a:cubicBezTo>
                  <a:pt x="19262" y="12748"/>
                  <a:pt x="19418" y="11962"/>
                  <a:pt x="19446" y="111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0" name="AutoShape 19"/>
          <p:cNvSpPr>
            <a:spLocks/>
          </p:cNvSpPr>
          <p:nvPr/>
        </p:nvSpPr>
        <p:spPr bwMode="auto">
          <a:xfrm>
            <a:off x="467544" y="1949152"/>
            <a:ext cx="334566" cy="334566"/>
          </a:xfrm>
          <a:prstGeom prst="roundRect">
            <a:avLst>
              <a:gd name="adj" fmla="val 8333"/>
            </a:avLst>
          </a:prstGeom>
          <a:solidFill>
            <a:srgbClr val="4BC9D0"/>
          </a:solidFill>
          <a:ln>
            <a:noFill/>
          </a:ln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</a:pPr>
            <a:endParaRPr lang="id-ID" sz="700" dirty="0">
              <a:solidFill>
                <a:srgbClr val="FFD300"/>
              </a:solidFill>
              <a:latin typeface="Roboto Light" panose="02000000000000000000" pitchFamily="2" charset="0"/>
            </a:endParaRPr>
          </a:p>
        </p:txBody>
      </p:sp>
      <p:sp>
        <p:nvSpPr>
          <p:cNvPr id="21" name="AutoShape 20"/>
          <p:cNvSpPr>
            <a:spLocks/>
          </p:cNvSpPr>
          <p:nvPr/>
        </p:nvSpPr>
        <p:spPr bwMode="auto">
          <a:xfrm>
            <a:off x="520529" y="1984874"/>
            <a:ext cx="229791" cy="297061"/>
          </a:xfrm>
          <a:custGeom>
            <a:avLst/>
            <a:gdLst>
              <a:gd name="T0" fmla="*/ 306388 w 21600"/>
              <a:gd name="T1" fmla="*/ 396082 h 21600"/>
              <a:gd name="T2" fmla="*/ 306388 w 21600"/>
              <a:gd name="T3" fmla="*/ 396082 h 21600"/>
              <a:gd name="T4" fmla="*/ 306388 w 21600"/>
              <a:gd name="T5" fmla="*/ 396082 h 21600"/>
              <a:gd name="T6" fmla="*/ 306388 w 21600"/>
              <a:gd name="T7" fmla="*/ 39608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89" tIns="34289" rIns="34289" bIns="34289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Roboto Light" panose="02000000000000000000" pitchFamily="2" charset="0"/>
              </a:rPr>
              <a:t>1</a:t>
            </a:r>
            <a:endParaRPr lang="en-US" sz="800" dirty="0">
              <a:latin typeface="Roboto Light" panose="02000000000000000000" pitchFamily="2" charset="0"/>
            </a:endParaRPr>
          </a:p>
        </p:txBody>
      </p:sp>
      <p:sp>
        <p:nvSpPr>
          <p:cNvPr id="22" name="AutoShape 21"/>
          <p:cNvSpPr>
            <a:spLocks/>
          </p:cNvSpPr>
          <p:nvPr/>
        </p:nvSpPr>
        <p:spPr bwMode="auto">
          <a:xfrm>
            <a:off x="467544" y="2709697"/>
            <a:ext cx="334566" cy="334566"/>
          </a:xfrm>
          <a:prstGeom prst="roundRect">
            <a:avLst>
              <a:gd name="adj" fmla="val 833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</a:pPr>
            <a:endParaRPr lang="id-ID" sz="700" dirty="0">
              <a:solidFill>
                <a:srgbClr val="FF7E79"/>
              </a:solidFill>
              <a:latin typeface="Roboto Light" panose="02000000000000000000" pitchFamily="2" charset="0"/>
            </a:endParaRPr>
          </a:p>
        </p:txBody>
      </p:sp>
      <p:sp>
        <p:nvSpPr>
          <p:cNvPr id="23" name="AutoShape 22"/>
          <p:cNvSpPr>
            <a:spLocks/>
          </p:cNvSpPr>
          <p:nvPr/>
        </p:nvSpPr>
        <p:spPr bwMode="auto">
          <a:xfrm>
            <a:off x="520529" y="2738275"/>
            <a:ext cx="229791" cy="297061"/>
          </a:xfrm>
          <a:custGeom>
            <a:avLst/>
            <a:gdLst>
              <a:gd name="T0" fmla="*/ 306388 w 21600"/>
              <a:gd name="T1" fmla="*/ 396081 h 21600"/>
              <a:gd name="T2" fmla="*/ 306388 w 21600"/>
              <a:gd name="T3" fmla="*/ 396081 h 21600"/>
              <a:gd name="T4" fmla="*/ 306388 w 21600"/>
              <a:gd name="T5" fmla="*/ 396081 h 21600"/>
              <a:gd name="T6" fmla="*/ 306388 w 21600"/>
              <a:gd name="T7" fmla="*/ 3960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89" tIns="34289" rIns="34289" bIns="34289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Roboto Light" panose="02000000000000000000" pitchFamily="2" charset="0"/>
              </a:rPr>
              <a:t>2</a:t>
            </a:r>
            <a:endParaRPr lang="en-US" sz="800" dirty="0">
              <a:latin typeface="Roboto Light" panose="02000000000000000000" pitchFamily="2" charset="0"/>
            </a:endParaRPr>
          </a:p>
        </p:txBody>
      </p:sp>
      <p:sp>
        <p:nvSpPr>
          <p:cNvPr id="24" name="AutoShape 23"/>
          <p:cNvSpPr>
            <a:spLocks/>
          </p:cNvSpPr>
          <p:nvPr/>
        </p:nvSpPr>
        <p:spPr bwMode="auto">
          <a:xfrm>
            <a:off x="467544" y="3533328"/>
            <a:ext cx="334566" cy="334566"/>
          </a:xfrm>
          <a:prstGeom prst="roundRect">
            <a:avLst>
              <a:gd name="adj" fmla="val 8333"/>
            </a:avLst>
          </a:prstGeom>
          <a:solidFill>
            <a:srgbClr val="4BC9D0"/>
          </a:solidFill>
          <a:ln>
            <a:noFill/>
          </a:ln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</a:pPr>
            <a:endParaRPr lang="id-ID" sz="700" dirty="0">
              <a:solidFill>
                <a:srgbClr val="FFD300"/>
              </a:solidFill>
              <a:latin typeface="Roboto Light" panose="02000000000000000000" pitchFamily="2" charset="0"/>
            </a:endParaRPr>
          </a:p>
        </p:txBody>
      </p:sp>
      <p:sp>
        <p:nvSpPr>
          <p:cNvPr id="25" name="AutoShape 24"/>
          <p:cNvSpPr>
            <a:spLocks/>
          </p:cNvSpPr>
          <p:nvPr/>
        </p:nvSpPr>
        <p:spPr bwMode="auto">
          <a:xfrm>
            <a:off x="520529" y="3570238"/>
            <a:ext cx="229791" cy="297656"/>
          </a:xfrm>
          <a:custGeom>
            <a:avLst/>
            <a:gdLst>
              <a:gd name="T0" fmla="*/ 306388 w 21600"/>
              <a:gd name="T1" fmla="*/ 396875 h 21600"/>
              <a:gd name="T2" fmla="*/ 306388 w 21600"/>
              <a:gd name="T3" fmla="*/ 396875 h 21600"/>
              <a:gd name="T4" fmla="*/ 306388 w 21600"/>
              <a:gd name="T5" fmla="*/ 396875 h 21600"/>
              <a:gd name="T6" fmla="*/ 306388 w 21600"/>
              <a:gd name="T7" fmla="*/ 3968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89" tIns="34289" rIns="34289" bIns="34289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Roboto Light" panose="02000000000000000000" pitchFamily="2" charset="0"/>
              </a:rPr>
              <a:t>3</a:t>
            </a:r>
            <a:endParaRPr lang="en-US" sz="800" dirty="0">
              <a:latin typeface="Roboto Light" panose="02000000000000000000" pitchFamily="2" charset="0"/>
            </a:endParaRPr>
          </a:p>
        </p:txBody>
      </p:sp>
      <p:sp>
        <p:nvSpPr>
          <p:cNvPr id="28" name="AutoShape 27"/>
          <p:cNvSpPr>
            <a:spLocks/>
          </p:cNvSpPr>
          <p:nvPr/>
        </p:nvSpPr>
        <p:spPr bwMode="auto">
          <a:xfrm>
            <a:off x="467544" y="4371951"/>
            <a:ext cx="334566" cy="333970"/>
          </a:xfrm>
          <a:prstGeom prst="roundRect">
            <a:avLst>
              <a:gd name="adj" fmla="val 833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</a:pPr>
            <a:endParaRPr lang="id-ID" sz="700" dirty="0">
              <a:solidFill>
                <a:srgbClr val="FFD300"/>
              </a:solidFill>
              <a:latin typeface="Roboto Light" panose="02000000000000000000" pitchFamily="2" charset="0"/>
            </a:endParaRPr>
          </a:p>
        </p:txBody>
      </p:sp>
      <p:sp>
        <p:nvSpPr>
          <p:cNvPr id="29" name="AutoShape 28"/>
          <p:cNvSpPr>
            <a:spLocks/>
          </p:cNvSpPr>
          <p:nvPr/>
        </p:nvSpPr>
        <p:spPr bwMode="auto">
          <a:xfrm>
            <a:off x="520529" y="4427788"/>
            <a:ext cx="229791" cy="297061"/>
          </a:xfrm>
          <a:custGeom>
            <a:avLst/>
            <a:gdLst>
              <a:gd name="T0" fmla="*/ 306388 w 21600"/>
              <a:gd name="T1" fmla="*/ 396081 h 21600"/>
              <a:gd name="T2" fmla="*/ 306388 w 21600"/>
              <a:gd name="T3" fmla="*/ 396081 h 21600"/>
              <a:gd name="T4" fmla="*/ 306388 w 21600"/>
              <a:gd name="T5" fmla="*/ 396081 h 21600"/>
              <a:gd name="T6" fmla="*/ 306388 w 21600"/>
              <a:gd name="T7" fmla="*/ 3960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89" tIns="34289" rIns="34289" bIns="34289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Roboto Light" panose="02000000000000000000" pitchFamily="2" charset="0"/>
              </a:rPr>
              <a:t>4</a:t>
            </a:r>
            <a:endParaRPr lang="en-US" sz="800" dirty="0">
              <a:latin typeface="Roboto Light" panose="02000000000000000000" pitchFamily="2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011088" y="1795679"/>
            <a:ext cx="3560912" cy="704061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相似度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69.0%</a:t>
            </a:r>
          </a:p>
          <a:p>
            <a:pPr algn="l"/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精華食品 情滿中秋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送禮、送餅，不如送健康。台灣精華食品為您提供中秋佳節最健康的伴手禮</a:t>
            </a:r>
            <a:endParaRPr lang="en-US" altLang="zh-CN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011088" y="2567760"/>
            <a:ext cx="3271034" cy="704061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相似度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67.6%</a:t>
            </a:r>
          </a:p>
          <a:p>
            <a:pPr algn="l"/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獨角獸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男仕保養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Mr. U 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傳送了一則訊息 提醒您，購物車中的優惠將於３日內過期，敬請把握</a:t>
            </a:r>
            <a:endParaRPr lang="en-US" altLang="zh-CN" sz="10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1017646" y="3339205"/>
            <a:ext cx="3271034" cy="888727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相似度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：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65.9%</a:t>
            </a:r>
          </a:p>
          <a:p>
            <a:pPr algn="l"/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衛采購物  衛采購物周年慶 </a:t>
            </a:r>
            <a:r>
              <a:rPr lang="en-US" altLang="zh-TW" sz="10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Chocola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 BB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、優補利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-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富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R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通通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69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折起，只到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12/4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，膠原蛋白要補充更要守住，大家一起美麗迎歲末</a:t>
            </a:r>
            <a:endParaRPr lang="en-US" altLang="zh-CN" sz="10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012936" y="4299944"/>
            <a:ext cx="3271034" cy="704061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相似度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65.3%</a:t>
            </a:r>
          </a:p>
          <a:p>
            <a:pPr algn="l"/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法蘭西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娜 無負擔保養品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 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您好，得獎保養品 任選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79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折</a:t>
            </a:r>
            <a:endParaRPr lang="en-US" altLang="zh-CN" sz="10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Most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Similar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499884" y="771551"/>
            <a:ext cx="4235664" cy="857939"/>
          </a:xfrm>
          <a:prstGeom prst="rect">
            <a:avLst/>
          </a:prstGeom>
        </p:spPr>
        <p:txBody>
          <a:bodyPr vert="horz" wrap="square" lIns="81545" tIns="40773" rIns="81545" bIns="407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將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[‘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台灣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原生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山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芙蓉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修護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保</a:t>
            </a:r>
            <a:r>
              <a:rPr lang="zh-TW" altLang="en-US" sz="14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濕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霜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立即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'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體驗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', '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用品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', '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申請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']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這封信，轉為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256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維的向量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空間後，尋找最靠近的四封信</a:t>
            </a:r>
            <a:endParaRPr lang="en-US" altLang="zh-CN" sz="1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89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1"/>
          <p:cNvGrpSpPr/>
          <p:nvPr/>
        </p:nvGrpSpPr>
        <p:grpSpPr>
          <a:xfrm>
            <a:off x="1787298" y="3687185"/>
            <a:ext cx="2028196" cy="447768"/>
            <a:chOff x="5403632" y="1930008"/>
            <a:chExt cx="2704261" cy="597024"/>
          </a:xfrm>
        </p:grpSpPr>
        <p:grpSp>
          <p:nvGrpSpPr>
            <p:cNvPr id="37" name="Group 53"/>
            <p:cNvGrpSpPr/>
            <p:nvPr/>
          </p:nvGrpSpPr>
          <p:grpSpPr>
            <a:xfrm>
              <a:off x="5403632" y="2028913"/>
              <a:ext cx="399214" cy="399214"/>
              <a:chOff x="0" y="0"/>
              <a:chExt cx="767929" cy="767929"/>
            </a:xfrm>
          </p:grpSpPr>
          <p:sp>
            <p:nvSpPr>
              <p:cNvPr id="41" name="Freeform: Shape 57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: Shape 58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9" name="Rectangle 55"/>
            <p:cNvSpPr/>
            <p:nvPr/>
          </p:nvSpPr>
          <p:spPr>
            <a:xfrm>
              <a:off x="5832879" y="1930008"/>
              <a:ext cx="2275014" cy="597024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zh-CN" altLang="en-US" sz="1600" b="1" dirty="0">
                  <a:solidFill>
                    <a:srgbClr val="41B7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將信件做</a:t>
              </a:r>
              <a:r>
                <a:rPr lang="en-US" altLang="zh-CN" sz="1600" b="1" dirty="0">
                  <a:solidFill>
                    <a:srgbClr val="41B7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TF-IDF</a:t>
              </a:r>
              <a:r>
                <a:rPr lang="zh-CN" altLang="en-US" sz="1600" b="1" dirty="0">
                  <a:solidFill>
                    <a:srgbClr val="41B7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</a:t>
              </a:r>
            </a:p>
          </p:txBody>
        </p:sp>
      </p:grpSp>
      <p:grpSp>
        <p:nvGrpSpPr>
          <p:cNvPr id="16" name="Group 32"/>
          <p:cNvGrpSpPr/>
          <p:nvPr/>
        </p:nvGrpSpPr>
        <p:grpSpPr>
          <a:xfrm>
            <a:off x="1787298" y="4402155"/>
            <a:ext cx="2056706" cy="360743"/>
            <a:chOff x="5403632" y="2984802"/>
            <a:chExt cx="2742274" cy="480990"/>
          </a:xfrm>
        </p:grpSpPr>
        <p:grpSp>
          <p:nvGrpSpPr>
            <p:cNvPr id="31" name="Group 47"/>
            <p:cNvGrpSpPr/>
            <p:nvPr/>
          </p:nvGrpSpPr>
          <p:grpSpPr>
            <a:xfrm>
              <a:off x="5403632" y="3066578"/>
              <a:ext cx="399214" cy="399214"/>
              <a:chOff x="0" y="0"/>
              <a:chExt cx="767929" cy="767929"/>
            </a:xfrm>
          </p:grpSpPr>
          <p:sp>
            <p:nvSpPr>
              <p:cNvPr id="35" name="Freeform: Shape 51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: Shape 52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3" name="Rectangle 49"/>
            <p:cNvSpPr/>
            <p:nvPr/>
          </p:nvSpPr>
          <p:spPr>
            <a:xfrm>
              <a:off x="5832879" y="2984802"/>
              <a:ext cx="2313027" cy="480990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zh-TW" altLang="en-US" sz="1600" b="1" dirty="0">
                  <a:solidFill>
                    <a:srgbClr val="0187A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取得字的頻率等係數</a:t>
              </a:r>
              <a:endParaRPr lang="zh-CN" altLang="en-US" sz="1600" b="1" dirty="0">
                <a:solidFill>
                  <a:srgbClr val="0187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Group 33"/>
          <p:cNvGrpSpPr/>
          <p:nvPr/>
        </p:nvGrpSpPr>
        <p:grpSpPr>
          <a:xfrm>
            <a:off x="4408333" y="3732707"/>
            <a:ext cx="2059359" cy="316484"/>
            <a:chOff x="5403632" y="4256471"/>
            <a:chExt cx="2745812" cy="421979"/>
          </a:xfrm>
        </p:grpSpPr>
        <p:grpSp>
          <p:nvGrpSpPr>
            <p:cNvPr id="25" name="Group 41"/>
            <p:cNvGrpSpPr/>
            <p:nvPr/>
          </p:nvGrpSpPr>
          <p:grpSpPr>
            <a:xfrm>
              <a:off x="5403632" y="4279235"/>
              <a:ext cx="399215" cy="399215"/>
              <a:chOff x="0" y="-1"/>
              <a:chExt cx="767930" cy="767930"/>
            </a:xfrm>
          </p:grpSpPr>
          <p:sp>
            <p:nvSpPr>
              <p:cNvPr id="29" name="Freeform: Shape 45"/>
              <p:cNvSpPr/>
              <p:nvPr/>
            </p:nvSpPr>
            <p:spPr>
              <a:xfrm>
                <a:off x="0" y="-1"/>
                <a:ext cx="767930" cy="767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: Shape 46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" name="Rectangle 43"/>
            <p:cNvSpPr/>
            <p:nvPr/>
          </p:nvSpPr>
          <p:spPr>
            <a:xfrm>
              <a:off x="5806381" y="4256471"/>
              <a:ext cx="2343063" cy="421979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zh-CN" altLang="en-US" sz="1600" b="1" dirty="0">
                  <a:solidFill>
                    <a:srgbClr val="1AA4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</a:t>
              </a:r>
              <a:r>
                <a:rPr lang="en-US" altLang="zh-CN" sz="1600" b="1" dirty="0">
                  <a:solidFill>
                    <a:srgbClr val="1AA4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k-means</a:t>
              </a:r>
              <a:r>
                <a:rPr lang="zh-CN" altLang="en-US" sz="1600" b="1" dirty="0">
                  <a:solidFill>
                    <a:srgbClr val="1AA4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分群</a:t>
              </a:r>
            </a:p>
          </p:txBody>
        </p:sp>
      </p:grpSp>
      <p:grpSp>
        <p:nvGrpSpPr>
          <p:cNvPr id="18" name="Group 34"/>
          <p:cNvGrpSpPr/>
          <p:nvPr/>
        </p:nvGrpSpPr>
        <p:grpSpPr>
          <a:xfrm>
            <a:off x="4408333" y="4369631"/>
            <a:ext cx="2869767" cy="393267"/>
            <a:chOff x="5403632" y="4216663"/>
            <a:chExt cx="3826356" cy="524356"/>
          </a:xfrm>
        </p:grpSpPr>
        <p:grpSp>
          <p:nvGrpSpPr>
            <p:cNvPr id="19" name="Group 35"/>
            <p:cNvGrpSpPr/>
            <p:nvPr/>
          </p:nvGrpSpPr>
          <p:grpSpPr>
            <a:xfrm>
              <a:off x="5403632" y="4279235"/>
              <a:ext cx="399214" cy="399214"/>
              <a:chOff x="0" y="0"/>
              <a:chExt cx="767929" cy="767929"/>
            </a:xfrm>
          </p:grpSpPr>
          <p:sp>
            <p:nvSpPr>
              <p:cNvPr id="23" name="Freeform: Shape 39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: Shape 40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1" name="Rectangle 37"/>
            <p:cNvSpPr/>
            <p:nvPr/>
          </p:nvSpPr>
          <p:spPr>
            <a:xfrm>
              <a:off x="5802847" y="4216663"/>
              <a:ext cx="3427141" cy="524356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en-US" altLang="zh-TW" sz="1600" b="1" dirty="0">
                  <a:solidFill>
                    <a:srgbClr val="52C3C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PCA</a:t>
              </a:r>
              <a:r>
                <a:rPr lang="zh-TW" altLang="en-US" sz="1600" b="1" dirty="0">
                  <a:solidFill>
                    <a:srgbClr val="52C3C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降維處理並在三維空間繪圖</a:t>
              </a:r>
            </a:p>
          </p:txBody>
        </p:sp>
      </p:grpSp>
      <p:sp>
        <p:nvSpPr>
          <p:cNvPr id="61" name="Title 1"/>
          <p:cNvSpPr txBox="1">
            <a:spLocks/>
          </p:cNvSpPr>
          <p:nvPr/>
        </p:nvSpPr>
        <p:spPr>
          <a:xfrm>
            <a:off x="611562" y="175646"/>
            <a:ext cx="2664294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44" y="1023520"/>
            <a:ext cx="4040589" cy="2196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文本特徵萃取相關研究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23520"/>
            <a:ext cx="3439491" cy="2196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橢圓 2"/>
          <p:cNvSpPr/>
          <p:nvPr/>
        </p:nvSpPr>
        <p:spPr>
          <a:xfrm>
            <a:off x="3707904" y="2643758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943709" y="73145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轉折判斷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zh-TW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406475" y="71565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= 8</a:t>
            </a:r>
            <a:endParaRPr lang="zh-TW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88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文獻探討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1032" y="2859782"/>
            <a:ext cx="8389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ea typeface="微软雅黑" panose="020B0503020204020204" pitchFamily="34" charset="-122"/>
              </a:rPr>
              <a:t>2. Predictive Analysis on Tracking Emails</a:t>
            </a:r>
            <a:r>
              <a:rPr lang="zh-TW" altLang="en-US" b="1" dirty="0">
                <a:solidFill>
                  <a:schemeClr val="accent1"/>
                </a:solidFill>
                <a:ea typeface="微软雅黑" panose="020B0503020204020204" pitchFamily="34" charset="-122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ea typeface="微软雅黑" panose="020B0503020204020204" pitchFamily="34" charset="-122"/>
              </a:rPr>
              <a:t>for Targeted Marketing</a:t>
            </a:r>
          </a:p>
          <a:p>
            <a:endParaRPr lang="en-US" altLang="zh-TW" b="1" dirty="0">
              <a:latin typeface="CMBX12"/>
            </a:endParaRP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特點</a:t>
            </a:r>
            <a:r>
              <a:rPr lang="zh-TW" altLang="en-US" dirty="0" smtClean="0">
                <a:latin typeface="CMBX12"/>
              </a:rPr>
              <a:t>：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the first research work that builds</a:t>
            </a:r>
            <a:r>
              <a:rPr lang="zh-TW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 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an email recipient profile</a:t>
            </a: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使用特徵</a:t>
            </a:r>
            <a:r>
              <a:rPr lang="zh-TW" altLang="en-US" dirty="0" smtClean="0">
                <a:latin typeface="CMBX12"/>
              </a:rPr>
              <a:t>：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Domain</a:t>
            </a:r>
            <a:r>
              <a:rPr lang="zh-TW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、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IP address</a:t>
            </a: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使用模型</a:t>
            </a:r>
            <a:r>
              <a:rPr lang="zh-TW" altLang="en-US" dirty="0" smtClean="0">
                <a:latin typeface="CMBX12"/>
              </a:rPr>
              <a:t>：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Decision Tree</a:t>
            </a:r>
            <a:r>
              <a:rPr lang="zh-TW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、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Support Vector Machines</a:t>
            </a:r>
            <a:endParaRPr lang="zh-TW" altLang="en-US" sz="16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1032" y="1203598"/>
            <a:ext cx="871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ea typeface="微软雅黑" panose="020B0503020204020204" pitchFamily="34" charset="-122"/>
              </a:rPr>
              <a:t>1. Learning to Predict Subject-Line Opens for Large-Scale Email Marketing</a:t>
            </a:r>
          </a:p>
          <a:p>
            <a:endParaRPr lang="en-US" altLang="zh-TW" dirty="0" smtClean="0">
              <a:latin typeface="CMBX12"/>
            </a:endParaRP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特點</a:t>
            </a:r>
            <a:r>
              <a:rPr lang="zh-TW" altLang="en-US" dirty="0" smtClean="0">
                <a:latin typeface="CMBX12"/>
              </a:rPr>
              <a:t>：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using </a:t>
            </a:r>
            <a:r>
              <a:rPr lang="en-US" altLang="zh-TW" sz="16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features extracted from subject 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line to predict open rate</a:t>
            </a: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使用特徵</a:t>
            </a:r>
            <a:r>
              <a:rPr lang="zh-TW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：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 Key Word open rate</a:t>
            </a: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使用模型</a:t>
            </a:r>
            <a:r>
              <a:rPr lang="zh-TW" altLang="en-US" dirty="0" smtClean="0">
                <a:latin typeface="CMBX12"/>
              </a:rPr>
              <a:t>：</a:t>
            </a:r>
            <a:r>
              <a:rPr lang="en-US" altLang="zh-TW" dirty="0"/>
              <a:t> 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Random Forest</a:t>
            </a:r>
            <a:endParaRPr lang="zh-TW" altLang="en-US" sz="16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167604-82FD-41F0-AE65-13E6F2CBF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609137"/>
            <a:ext cx="3923204" cy="3925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B156B6E8-991A-4EB0-8BC3-F076E78A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138" y="2676283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方案一、以人為單位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AF53ED-C484-469D-8379-FDDCD826E4CF}"/>
              </a:ext>
            </a:extLst>
          </p:cNvPr>
          <p:cNvSpPr/>
          <p:nvPr/>
        </p:nvSpPr>
        <p:spPr>
          <a:xfrm>
            <a:off x="5727126" y="1474316"/>
            <a:ext cx="1440159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CN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03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156B6E8-991A-4EB0-8BC3-F076E78A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47" y="3435847"/>
            <a:ext cx="5622719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針對收件者分別訓練模型</a:t>
            </a:r>
          </a:p>
        </p:txBody>
      </p:sp>
    </p:spTree>
    <p:extLst>
      <p:ext uri="{BB962C8B-B14F-4D97-AF65-F5344CB8AC3E}">
        <p14:creationId xmlns:p14="http://schemas.microsoft.com/office/powerpoint/2010/main" val="19723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為</a:t>
            </a:r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嘗試</a:t>
            </a:r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611560" y="911817"/>
            <a:ext cx="5256584" cy="1067235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猜想收信行為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會隨時間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改變</a:t>
            </a:r>
            <a:endParaRPr lang="en-US" altLang="zh-TW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流行趨勢</a:t>
            </a:r>
            <a:endParaRPr lang="en-US" altLang="zh-TW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個人興趣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611560" y="2211710"/>
            <a:ext cx="1807502" cy="2893034"/>
            <a:chOff x="710572" y="1325899"/>
            <a:chExt cx="1807502" cy="2893034"/>
          </a:xfrm>
        </p:grpSpPr>
        <p:sp>
          <p:nvSpPr>
            <p:cNvPr id="5" name="矩形: 圆角 3">
              <a:extLst>
                <a:ext uri="{FF2B5EF4-FFF2-40B4-BE49-F238E27FC236}">
                  <a16:creationId xmlns:a16="http://schemas.microsoft.com/office/drawing/2014/main" id="{E51B8020-49C1-4BF2-AA6F-371F66385F89}"/>
                </a:ext>
              </a:extLst>
            </p:cNvPr>
            <p:cNvSpPr/>
            <p:nvPr/>
          </p:nvSpPr>
          <p:spPr>
            <a:xfrm>
              <a:off x="890204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6" name="直接连接符 4">
              <a:extLst>
                <a:ext uri="{FF2B5EF4-FFF2-40B4-BE49-F238E27FC236}">
                  <a16:creationId xmlns:a16="http://schemas.microsoft.com/office/drawing/2014/main" id="{F230CDD4-1FC1-4737-9FC6-8AE35E031065}"/>
                </a:ext>
              </a:extLst>
            </p:cNvPr>
            <p:cNvCxnSpPr/>
            <p:nvPr/>
          </p:nvCxnSpPr>
          <p:spPr>
            <a:xfrm flipH="1">
              <a:off x="916626" y="3270274"/>
              <a:ext cx="58600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任意多边形: 形状 5">
              <a:extLst>
                <a:ext uri="{FF2B5EF4-FFF2-40B4-BE49-F238E27FC236}">
                  <a16:creationId xmlns:a16="http://schemas.microsoft.com/office/drawing/2014/main" id="{88A623AD-CA13-48E1-9E36-E2855A43D269}"/>
                </a:ext>
              </a:extLst>
            </p:cNvPr>
            <p:cNvSpPr/>
            <p:nvPr/>
          </p:nvSpPr>
          <p:spPr>
            <a:xfrm rot="18914935">
              <a:off x="1554604" y="3228698"/>
              <a:ext cx="47936" cy="170375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任意多边形: 形状 6">
              <a:extLst>
                <a:ext uri="{FF2B5EF4-FFF2-40B4-BE49-F238E27FC236}">
                  <a16:creationId xmlns:a16="http://schemas.microsoft.com/office/drawing/2014/main" id="{A12C37F7-94DF-42EF-B194-BCF6D1CB675B}"/>
                </a:ext>
              </a:extLst>
            </p:cNvPr>
            <p:cNvSpPr/>
            <p:nvPr/>
          </p:nvSpPr>
          <p:spPr>
            <a:xfrm rot="2703745">
              <a:off x="1641693" y="3228050"/>
              <a:ext cx="47936" cy="17192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FF735C6C-3D92-4C31-98A7-5589433919E7}"/>
                </a:ext>
              </a:extLst>
            </p:cNvPr>
            <p:cNvCxnSpPr/>
            <p:nvPr/>
          </p:nvCxnSpPr>
          <p:spPr>
            <a:xfrm flipH="1">
              <a:off x="1736493" y="3270275"/>
              <a:ext cx="5755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: 形状 8">
              <a:extLst>
                <a:ext uri="{FF2B5EF4-FFF2-40B4-BE49-F238E27FC236}">
                  <a16:creationId xmlns:a16="http://schemas.microsoft.com/office/drawing/2014/main" id="{DEBF7485-322F-4AE8-8D08-5BEA92DEA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505" y="1738719"/>
              <a:ext cx="1069181" cy="938213"/>
            </a:xfrm>
            <a:custGeom>
              <a:avLst/>
              <a:gdLst>
                <a:gd name="T0" fmla="*/ 680 w 898"/>
                <a:gd name="T1" fmla="*/ 580 h 788"/>
                <a:gd name="T2" fmla="*/ 534 w 898"/>
                <a:gd name="T3" fmla="*/ 500 h 788"/>
                <a:gd name="T4" fmla="*/ 576 w 898"/>
                <a:gd name="T5" fmla="*/ 352 h 788"/>
                <a:gd name="T6" fmla="*/ 610 w 898"/>
                <a:gd name="T7" fmla="*/ 246 h 788"/>
                <a:gd name="T8" fmla="*/ 562 w 898"/>
                <a:gd name="T9" fmla="*/ 216 h 788"/>
                <a:gd name="T10" fmla="*/ 558 w 898"/>
                <a:gd name="T11" fmla="*/ 170 h 788"/>
                <a:gd name="T12" fmla="*/ 556 w 898"/>
                <a:gd name="T13" fmla="*/ 134 h 788"/>
                <a:gd name="T14" fmla="*/ 556 w 898"/>
                <a:gd name="T15" fmla="*/ 100 h 788"/>
                <a:gd name="T16" fmla="*/ 542 w 898"/>
                <a:gd name="T17" fmla="*/ 70 h 788"/>
                <a:gd name="T18" fmla="*/ 528 w 898"/>
                <a:gd name="T19" fmla="*/ 38 h 788"/>
                <a:gd name="T20" fmla="*/ 456 w 898"/>
                <a:gd name="T21" fmla="*/ 2 h 788"/>
                <a:gd name="T22" fmla="*/ 376 w 898"/>
                <a:gd name="T23" fmla="*/ 4 h 788"/>
                <a:gd name="T24" fmla="*/ 324 w 898"/>
                <a:gd name="T25" fmla="*/ 24 h 788"/>
                <a:gd name="T26" fmla="*/ 246 w 898"/>
                <a:gd name="T27" fmla="*/ 92 h 788"/>
                <a:gd name="T28" fmla="*/ 206 w 898"/>
                <a:gd name="T29" fmla="*/ 232 h 788"/>
                <a:gd name="T30" fmla="*/ 224 w 898"/>
                <a:gd name="T31" fmla="*/ 324 h 788"/>
                <a:gd name="T32" fmla="*/ 264 w 898"/>
                <a:gd name="T33" fmla="*/ 418 h 788"/>
                <a:gd name="T34" fmla="*/ 294 w 898"/>
                <a:gd name="T35" fmla="*/ 480 h 788"/>
                <a:gd name="T36" fmla="*/ 214 w 898"/>
                <a:gd name="T37" fmla="*/ 572 h 788"/>
                <a:gd name="T38" fmla="*/ 0 w 898"/>
                <a:gd name="T39" fmla="*/ 788 h 788"/>
                <a:gd name="T40" fmla="*/ 596 w 898"/>
                <a:gd name="T41" fmla="*/ 258 h 788"/>
                <a:gd name="T42" fmla="*/ 578 w 898"/>
                <a:gd name="T43" fmla="*/ 336 h 788"/>
                <a:gd name="T44" fmla="*/ 592 w 898"/>
                <a:gd name="T45" fmla="*/ 258 h 788"/>
                <a:gd name="T46" fmla="*/ 566 w 898"/>
                <a:gd name="T47" fmla="*/ 280 h 788"/>
                <a:gd name="T48" fmla="*/ 544 w 898"/>
                <a:gd name="T49" fmla="*/ 346 h 788"/>
                <a:gd name="T50" fmla="*/ 518 w 898"/>
                <a:gd name="T51" fmla="*/ 288 h 788"/>
                <a:gd name="T52" fmla="*/ 336 w 898"/>
                <a:gd name="T53" fmla="*/ 214 h 788"/>
                <a:gd name="T54" fmla="*/ 342 w 898"/>
                <a:gd name="T55" fmla="*/ 166 h 788"/>
                <a:gd name="T56" fmla="*/ 468 w 898"/>
                <a:gd name="T57" fmla="*/ 158 h 788"/>
                <a:gd name="T58" fmla="*/ 526 w 898"/>
                <a:gd name="T59" fmla="*/ 142 h 788"/>
                <a:gd name="T60" fmla="*/ 530 w 898"/>
                <a:gd name="T61" fmla="*/ 256 h 788"/>
                <a:gd name="T62" fmla="*/ 448 w 898"/>
                <a:gd name="T63" fmla="*/ 268 h 788"/>
                <a:gd name="T64" fmla="*/ 304 w 898"/>
                <a:gd name="T65" fmla="*/ 274 h 788"/>
                <a:gd name="T66" fmla="*/ 352 w 898"/>
                <a:gd name="T67" fmla="*/ 296 h 788"/>
                <a:gd name="T68" fmla="*/ 474 w 898"/>
                <a:gd name="T69" fmla="*/ 284 h 788"/>
                <a:gd name="T70" fmla="*/ 444 w 898"/>
                <a:gd name="T71" fmla="*/ 348 h 788"/>
                <a:gd name="T72" fmla="*/ 366 w 898"/>
                <a:gd name="T73" fmla="*/ 364 h 788"/>
                <a:gd name="T74" fmla="*/ 242 w 898"/>
                <a:gd name="T75" fmla="*/ 348 h 788"/>
                <a:gd name="T76" fmla="*/ 232 w 898"/>
                <a:gd name="T77" fmla="*/ 282 h 788"/>
                <a:gd name="T78" fmla="*/ 284 w 898"/>
                <a:gd name="T79" fmla="*/ 290 h 788"/>
                <a:gd name="T80" fmla="*/ 340 w 898"/>
                <a:gd name="T81" fmla="*/ 304 h 788"/>
                <a:gd name="T82" fmla="*/ 362 w 898"/>
                <a:gd name="T83" fmla="*/ 376 h 788"/>
                <a:gd name="T84" fmla="*/ 446 w 898"/>
                <a:gd name="T85" fmla="*/ 362 h 788"/>
                <a:gd name="T86" fmla="*/ 488 w 898"/>
                <a:gd name="T87" fmla="*/ 294 h 788"/>
                <a:gd name="T88" fmla="*/ 522 w 898"/>
                <a:gd name="T89" fmla="*/ 348 h 788"/>
                <a:gd name="T90" fmla="*/ 560 w 898"/>
                <a:gd name="T91" fmla="*/ 356 h 788"/>
                <a:gd name="T92" fmla="*/ 522 w 898"/>
                <a:gd name="T93" fmla="*/ 518 h 788"/>
                <a:gd name="T94" fmla="*/ 414 w 898"/>
                <a:gd name="T95" fmla="*/ 506 h 788"/>
                <a:gd name="T96" fmla="*/ 316 w 898"/>
                <a:gd name="T97" fmla="*/ 416 h 788"/>
                <a:gd name="T98" fmla="*/ 278 w 898"/>
                <a:gd name="T99" fmla="*/ 372 h 788"/>
                <a:gd name="T100" fmla="*/ 408 w 898"/>
                <a:gd name="T101" fmla="*/ 758 h 788"/>
                <a:gd name="T102" fmla="*/ 274 w 898"/>
                <a:gd name="T103" fmla="*/ 622 h 788"/>
                <a:gd name="T104" fmla="*/ 300 w 898"/>
                <a:gd name="T105" fmla="*/ 494 h 788"/>
                <a:gd name="T106" fmla="*/ 298 w 898"/>
                <a:gd name="T107" fmla="*/ 372 h 788"/>
                <a:gd name="T108" fmla="*/ 390 w 898"/>
                <a:gd name="T109" fmla="*/ 500 h 788"/>
                <a:gd name="T110" fmla="*/ 508 w 898"/>
                <a:gd name="T111" fmla="*/ 530 h 788"/>
                <a:gd name="T112" fmla="*/ 534 w 898"/>
                <a:gd name="T113" fmla="*/ 606 h 788"/>
                <a:gd name="T114" fmla="*/ 432 w 898"/>
                <a:gd name="T115" fmla="*/ 74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8" h="788">
                  <a:moveTo>
                    <a:pt x="856" y="660"/>
                  </a:moveTo>
                  <a:lnTo>
                    <a:pt x="856" y="660"/>
                  </a:lnTo>
                  <a:lnTo>
                    <a:pt x="846" y="650"/>
                  </a:lnTo>
                  <a:lnTo>
                    <a:pt x="834" y="640"/>
                  </a:lnTo>
                  <a:lnTo>
                    <a:pt x="808" y="624"/>
                  </a:lnTo>
                  <a:lnTo>
                    <a:pt x="780" y="612"/>
                  </a:lnTo>
                  <a:lnTo>
                    <a:pt x="752" y="600"/>
                  </a:lnTo>
                  <a:lnTo>
                    <a:pt x="706" y="586"/>
                  </a:lnTo>
                  <a:lnTo>
                    <a:pt x="680" y="580"/>
                  </a:lnTo>
                  <a:lnTo>
                    <a:pt x="680" y="580"/>
                  </a:lnTo>
                  <a:lnTo>
                    <a:pt x="660" y="572"/>
                  </a:lnTo>
                  <a:lnTo>
                    <a:pt x="630" y="562"/>
                  </a:lnTo>
                  <a:lnTo>
                    <a:pt x="598" y="550"/>
                  </a:lnTo>
                  <a:lnTo>
                    <a:pt x="586" y="546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56" y="520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42" y="468"/>
                  </a:lnTo>
                  <a:lnTo>
                    <a:pt x="542" y="468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60" y="392"/>
                  </a:lnTo>
                  <a:lnTo>
                    <a:pt x="566" y="354"/>
                  </a:lnTo>
                  <a:lnTo>
                    <a:pt x="566" y="354"/>
                  </a:lnTo>
                  <a:lnTo>
                    <a:pt x="576" y="352"/>
                  </a:lnTo>
                  <a:lnTo>
                    <a:pt x="584" y="346"/>
                  </a:lnTo>
                  <a:lnTo>
                    <a:pt x="590" y="340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8" y="318"/>
                  </a:lnTo>
                  <a:lnTo>
                    <a:pt x="600" y="300"/>
                  </a:lnTo>
                  <a:lnTo>
                    <a:pt x="604" y="276"/>
                  </a:lnTo>
                  <a:lnTo>
                    <a:pt x="608" y="268"/>
                  </a:lnTo>
                  <a:lnTo>
                    <a:pt x="610" y="246"/>
                  </a:lnTo>
                  <a:lnTo>
                    <a:pt x="604" y="246"/>
                  </a:lnTo>
                  <a:lnTo>
                    <a:pt x="604" y="246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2" y="226"/>
                  </a:lnTo>
                  <a:lnTo>
                    <a:pt x="562" y="226"/>
                  </a:lnTo>
                  <a:lnTo>
                    <a:pt x="562" y="216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8" y="202"/>
                  </a:lnTo>
                  <a:lnTo>
                    <a:pt x="570" y="196"/>
                  </a:lnTo>
                  <a:lnTo>
                    <a:pt x="568" y="188"/>
                  </a:lnTo>
                  <a:lnTo>
                    <a:pt x="566" y="182"/>
                  </a:lnTo>
                  <a:lnTo>
                    <a:pt x="566" y="182"/>
                  </a:lnTo>
                  <a:lnTo>
                    <a:pt x="560" y="174"/>
                  </a:lnTo>
                  <a:lnTo>
                    <a:pt x="558" y="170"/>
                  </a:lnTo>
                  <a:lnTo>
                    <a:pt x="558" y="166"/>
                  </a:lnTo>
                  <a:lnTo>
                    <a:pt x="558" y="166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4" y="146"/>
                  </a:lnTo>
                  <a:lnTo>
                    <a:pt x="562" y="142"/>
                  </a:lnTo>
                  <a:lnTo>
                    <a:pt x="560" y="138"/>
                  </a:lnTo>
                  <a:lnTo>
                    <a:pt x="560" y="138"/>
                  </a:lnTo>
                  <a:lnTo>
                    <a:pt x="556" y="134"/>
                  </a:lnTo>
                  <a:lnTo>
                    <a:pt x="550" y="130"/>
                  </a:lnTo>
                  <a:lnTo>
                    <a:pt x="548" y="128"/>
                  </a:lnTo>
                  <a:lnTo>
                    <a:pt x="548" y="126"/>
                  </a:lnTo>
                  <a:lnTo>
                    <a:pt x="550" y="124"/>
                  </a:lnTo>
                  <a:lnTo>
                    <a:pt x="550" y="124"/>
                  </a:lnTo>
                  <a:lnTo>
                    <a:pt x="552" y="122"/>
                  </a:lnTo>
                  <a:lnTo>
                    <a:pt x="554" y="118"/>
                  </a:lnTo>
                  <a:lnTo>
                    <a:pt x="558" y="108"/>
                  </a:lnTo>
                  <a:lnTo>
                    <a:pt x="556" y="100"/>
                  </a:lnTo>
                  <a:lnTo>
                    <a:pt x="556" y="96"/>
                  </a:lnTo>
                  <a:lnTo>
                    <a:pt x="552" y="94"/>
                  </a:lnTo>
                  <a:lnTo>
                    <a:pt x="552" y="94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6" y="78"/>
                  </a:lnTo>
                  <a:lnTo>
                    <a:pt x="544" y="72"/>
                  </a:lnTo>
                  <a:lnTo>
                    <a:pt x="542" y="70"/>
                  </a:lnTo>
                  <a:lnTo>
                    <a:pt x="540" y="70"/>
                  </a:lnTo>
                  <a:lnTo>
                    <a:pt x="540" y="70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56"/>
                  </a:lnTo>
                  <a:lnTo>
                    <a:pt x="536" y="48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28" y="38"/>
                  </a:lnTo>
                  <a:lnTo>
                    <a:pt x="526" y="34"/>
                  </a:lnTo>
                  <a:lnTo>
                    <a:pt x="516" y="26"/>
                  </a:lnTo>
                  <a:lnTo>
                    <a:pt x="506" y="22"/>
                  </a:lnTo>
                  <a:lnTo>
                    <a:pt x="494" y="20"/>
                  </a:lnTo>
                  <a:lnTo>
                    <a:pt x="494" y="20"/>
                  </a:lnTo>
                  <a:lnTo>
                    <a:pt x="480" y="10"/>
                  </a:lnTo>
                  <a:lnTo>
                    <a:pt x="472" y="6"/>
                  </a:lnTo>
                  <a:lnTo>
                    <a:pt x="464" y="4"/>
                  </a:lnTo>
                  <a:lnTo>
                    <a:pt x="456" y="2"/>
                  </a:lnTo>
                  <a:lnTo>
                    <a:pt x="448" y="4"/>
                  </a:lnTo>
                  <a:lnTo>
                    <a:pt x="440" y="6"/>
                  </a:lnTo>
                  <a:lnTo>
                    <a:pt x="432" y="10"/>
                  </a:lnTo>
                  <a:lnTo>
                    <a:pt x="432" y="10"/>
                  </a:lnTo>
                  <a:lnTo>
                    <a:pt x="416" y="4"/>
                  </a:lnTo>
                  <a:lnTo>
                    <a:pt x="402" y="0"/>
                  </a:lnTo>
                  <a:lnTo>
                    <a:pt x="394" y="0"/>
                  </a:lnTo>
                  <a:lnTo>
                    <a:pt x="386" y="0"/>
                  </a:lnTo>
                  <a:lnTo>
                    <a:pt x="376" y="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56" y="14"/>
                  </a:lnTo>
                  <a:lnTo>
                    <a:pt x="350" y="14"/>
                  </a:lnTo>
                  <a:lnTo>
                    <a:pt x="344" y="16"/>
                  </a:lnTo>
                  <a:lnTo>
                    <a:pt x="338" y="18"/>
                  </a:lnTo>
                  <a:lnTo>
                    <a:pt x="338" y="18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16" y="26"/>
                  </a:lnTo>
                  <a:lnTo>
                    <a:pt x="310" y="28"/>
                  </a:lnTo>
                  <a:lnTo>
                    <a:pt x="304" y="34"/>
                  </a:lnTo>
                  <a:lnTo>
                    <a:pt x="304" y="34"/>
                  </a:lnTo>
                  <a:lnTo>
                    <a:pt x="290" y="48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46" y="92"/>
                  </a:lnTo>
                  <a:lnTo>
                    <a:pt x="234" y="110"/>
                  </a:lnTo>
                  <a:lnTo>
                    <a:pt x="224" y="132"/>
                  </a:lnTo>
                  <a:lnTo>
                    <a:pt x="216" y="160"/>
                  </a:lnTo>
                  <a:lnTo>
                    <a:pt x="216" y="160"/>
                  </a:lnTo>
                  <a:lnTo>
                    <a:pt x="210" y="186"/>
                  </a:lnTo>
                  <a:lnTo>
                    <a:pt x="206" y="206"/>
                  </a:lnTo>
                  <a:lnTo>
                    <a:pt x="204" y="214"/>
                  </a:lnTo>
                  <a:lnTo>
                    <a:pt x="204" y="224"/>
                  </a:lnTo>
                  <a:lnTo>
                    <a:pt x="206" y="23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10" y="262"/>
                  </a:lnTo>
                  <a:lnTo>
                    <a:pt x="212" y="278"/>
                  </a:lnTo>
                  <a:lnTo>
                    <a:pt x="216" y="290"/>
                  </a:lnTo>
                  <a:lnTo>
                    <a:pt x="220" y="300"/>
                  </a:lnTo>
                  <a:lnTo>
                    <a:pt x="220" y="300"/>
                  </a:lnTo>
                  <a:lnTo>
                    <a:pt x="222" y="312"/>
                  </a:lnTo>
                  <a:lnTo>
                    <a:pt x="224" y="324"/>
                  </a:lnTo>
                  <a:lnTo>
                    <a:pt x="234" y="346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42" y="360"/>
                  </a:lnTo>
                  <a:lnTo>
                    <a:pt x="250" y="368"/>
                  </a:lnTo>
                  <a:lnTo>
                    <a:pt x="250" y="368"/>
                  </a:lnTo>
                  <a:lnTo>
                    <a:pt x="254" y="392"/>
                  </a:lnTo>
                  <a:lnTo>
                    <a:pt x="258" y="406"/>
                  </a:lnTo>
                  <a:lnTo>
                    <a:pt x="264" y="418"/>
                  </a:lnTo>
                  <a:lnTo>
                    <a:pt x="264" y="418"/>
                  </a:lnTo>
                  <a:lnTo>
                    <a:pt x="270" y="426"/>
                  </a:lnTo>
                  <a:lnTo>
                    <a:pt x="278" y="430"/>
                  </a:lnTo>
                  <a:lnTo>
                    <a:pt x="288" y="436"/>
                  </a:lnTo>
                  <a:lnTo>
                    <a:pt x="288" y="436"/>
                  </a:lnTo>
                  <a:lnTo>
                    <a:pt x="290" y="452"/>
                  </a:lnTo>
                  <a:lnTo>
                    <a:pt x="292" y="454"/>
                  </a:lnTo>
                  <a:lnTo>
                    <a:pt x="292" y="454"/>
                  </a:lnTo>
                  <a:lnTo>
                    <a:pt x="294" y="480"/>
                  </a:lnTo>
                  <a:lnTo>
                    <a:pt x="294" y="494"/>
                  </a:lnTo>
                  <a:lnTo>
                    <a:pt x="294" y="510"/>
                  </a:lnTo>
                  <a:lnTo>
                    <a:pt x="294" y="510"/>
                  </a:lnTo>
                  <a:lnTo>
                    <a:pt x="280" y="518"/>
                  </a:lnTo>
                  <a:lnTo>
                    <a:pt x="266" y="530"/>
                  </a:lnTo>
                  <a:lnTo>
                    <a:pt x="254" y="544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14" y="572"/>
                  </a:lnTo>
                  <a:lnTo>
                    <a:pt x="186" y="588"/>
                  </a:lnTo>
                  <a:lnTo>
                    <a:pt x="138" y="616"/>
                  </a:lnTo>
                  <a:lnTo>
                    <a:pt x="138" y="616"/>
                  </a:lnTo>
                  <a:lnTo>
                    <a:pt x="22" y="684"/>
                  </a:lnTo>
                  <a:lnTo>
                    <a:pt x="22" y="684"/>
                  </a:lnTo>
                  <a:lnTo>
                    <a:pt x="10" y="724"/>
                  </a:lnTo>
                  <a:lnTo>
                    <a:pt x="2" y="758"/>
                  </a:lnTo>
                  <a:lnTo>
                    <a:pt x="0" y="774"/>
                  </a:lnTo>
                  <a:lnTo>
                    <a:pt x="0" y="788"/>
                  </a:lnTo>
                  <a:lnTo>
                    <a:pt x="898" y="788"/>
                  </a:lnTo>
                  <a:lnTo>
                    <a:pt x="898" y="788"/>
                  </a:lnTo>
                  <a:lnTo>
                    <a:pt x="882" y="738"/>
                  </a:lnTo>
                  <a:lnTo>
                    <a:pt x="870" y="696"/>
                  </a:lnTo>
                  <a:lnTo>
                    <a:pt x="856" y="660"/>
                  </a:lnTo>
                  <a:lnTo>
                    <a:pt x="856" y="660"/>
                  </a:lnTo>
                  <a:close/>
                  <a:moveTo>
                    <a:pt x="592" y="258"/>
                  </a:moveTo>
                  <a:lnTo>
                    <a:pt x="592" y="258"/>
                  </a:lnTo>
                  <a:lnTo>
                    <a:pt x="596" y="258"/>
                  </a:lnTo>
                  <a:lnTo>
                    <a:pt x="596" y="264"/>
                  </a:lnTo>
                  <a:lnTo>
                    <a:pt x="592" y="270"/>
                  </a:lnTo>
                  <a:lnTo>
                    <a:pt x="592" y="272"/>
                  </a:lnTo>
                  <a:lnTo>
                    <a:pt x="592" y="272"/>
                  </a:lnTo>
                  <a:lnTo>
                    <a:pt x="588" y="300"/>
                  </a:lnTo>
                  <a:lnTo>
                    <a:pt x="586" y="316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8" y="336"/>
                  </a:lnTo>
                  <a:lnTo>
                    <a:pt x="568" y="340"/>
                  </a:lnTo>
                  <a:lnTo>
                    <a:pt x="568" y="340"/>
                  </a:lnTo>
                  <a:lnTo>
                    <a:pt x="572" y="296"/>
                  </a:lnTo>
                  <a:lnTo>
                    <a:pt x="572" y="296"/>
                  </a:lnTo>
                  <a:lnTo>
                    <a:pt x="572" y="280"/>
                  </a:lnTo>
                  <a:lnTo>
                    <a:pt x="568" y="260"/>
                  </a:lnTo>
                  <a:lnTo>
                    <a:pt x="568" y="260"/>
                  </a:lnTo>
                  <a:lnTo>
                    <a:pt x="592" y="258"/>
                  </a:lnTo>
                  <a:lnTo>
                    <a:pt x="592" y="258"/>
                  </a:lnTo>
                  <a:close/>
                  <a:moveTo>
                    <a:pt x="520" y="280"/>
                  </a:moveTo>
                  <a:lnTo>
                    <a:pt x="520" y="280"/>
                  </a:lnTo>
                  <a:lnTo>
                    <a:pt x="520" y="278"/>
                  </a:lnTo>
                  <a:lnTo>
                    <a:pt x="524" y="274"/>
                  </a:lnTo>
                  <a:lnTo>
                    <a:pt x="534" y="268"/>
                  </a:lnTo>
                  <a:lnTo>
                    <a:pt x="548" y="264"/>
                  </a:lnTo>
                  <a:lnTo>
                    <a:pt x="562" y="260"/>
                  </a:lnTo>
                  <a:lnTo>
                    <a:pt x="562" y="260"/>
                  </a:lnTo>
                  <a:lnTo>
                    <a:pt x="566" y="280"/>
                  </a:lnTo>
                  <a:lnTo>
                    <a:pt x="566" y="296"/>
                  </a:lnTo>
                  <a:lnTo>
                    <a:pt x="566" y="296"/>
                  </a:lnTo>
                  <a:lnTo>
                    <a:pt x="564" y="318"/>
                  </a:lnTo>
                  <a:lnTo>
                    <a:pt x="562" y="342"/>
                  </a:lnTo>
                  <a:lnTo>
                    <a:pt x="562" y="342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44" y="346"/>
                  </a:lnTo>
                  <a:lnTo>
                    <a:pt x="544" y="346"/>
                  </a:lnTo>
                  <a:lnTo>
                    <a:pt x="536" y="344"/>
                  </a:lnTo>
                  <a:lnTo>
                    <a:pt x="532" y="340"/>
                  </a:lnTo>
                  <a:lnTo>
                    <a:pt x="532" y="340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24" y="328"/>
                  </a:lnTo>
                  <a:lnTo>
                    <a:pt x="520" y="312"/>
                  </a:lnTo>
                  <a:lnTo>
                    <a:pt x="518" y="296"/>
                  </a:lnTo>
                  <a:lnTo>
                    <a:pt x="518" y="288"/>
                  </a:lnTo>
                  <a:lnTo>
                    <a:pt x="520" y="280"/>
                  </a:lnTo>
                  <a:lnTo>
                    <a:pt x="520" y="280"/>
                  </a:lnTo>
                  <a:close/>
                  <a:moveTo>
                    <a:pt x="338" y="244"/>
                  </a:moveTo>
                  <a:lnTo>
                    <a:pt x="338" y="244"/>
                  </a:lnTo>
                  <a:lnTo>
                    <a:pt x="342" y="240"/>
                  </a:lnTo>
                  <a:lnTo>
                    <a:pt x="344" y="236"/>
                  </a:lnTo>
                  <a:lnTo>
                    <a:pt x="344" y="230"/>
                  </a:lnTo>
                  <a:lnTo>
                    <a:pt x="342" y="226"/>
                  </a:lnTo>
                  <a:lnTo>
                    <a:pt x="336" y="214"/>
                  </a:lnTo>
                  <a:lnTo>
                    <a:pt x="332" y="206"/>
                  </a:lnTo>
                  <a:lnTo>
                    <a:pt x="332" y="206"/>
                  </a:lnTo>
                  <a:lnTo>
                    <a:pt x="328" y="198"/>
                  </a:lnTo>
                  <a:lnTo>
                    <a:pt x="326" y="188"/>
                  </a:lnTo>
                  <a:lnTo>
                    <a:pt x="328" y="184"/>
                  </a:lnTo>
                  <a:lnTo>
                    <a:pt x="330" y="178"/>
                  </a:lnTo>
                  <a:lnTo>
                    <a:pt x="336" y="172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62" y="164"/>
                  </a:lnTo>
                  <a:lnTo>
                    <a:pt x="374" y="160"/>
                  </a:lnTo>
                  <a:lnTo>
                    <a:pt x="386" y="156"/>
                  </a:lnTo>
                  <a:lnTo>
                    <a:pt x="386" y="156"/>
                  </a:lnTo>
                  <a:lnTo>
                    <a:pt x="430" y="158"/>
                  </a:lnTo>
                  <a:lnTo>
                    <a:pt x="454" y="160"/>
                  </a:lnTo>
                  <a:lnTo>
                    <a:pt x="464" y="160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6" y="158"/>
                  </a:lnTo>
                  <a:lnTo>
                    <a:pt x="482" y="158"/>
                  </a:lnTo>
                  <a:lnTo>
                    <a:pt x="492" y="154"/>
                  </a:lnTo>
                  <a:lnTo>
                    <a:pt x="502" y="148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8" y="144"/>
                  </a:lnTo>
                  <a:lnTo>
                    <a:pt x="526" y="142"/>
                  </a:lnTo>
                  <a:lnTo>
                    <a:pt x="526" y="142"/>
                  </a:lnTo>
                  <a:lnTo>
                    <a:pt x="536" y="152"/>
                  </a:lnTo>
                  <a:lnTo>
                    <a:pt x="534" y="154"/>
                  </a:lnTo>
                  <a:lnTo>
                    <a:pt x="534" y="154"/>
                  </a:lnTo>
                  <a:lnTo>
                    <a:pt x="546" y="190"/>
                  </a:lnTo>
                  <a:lnTo>
                    <a:pt x="554" y="218"/>
                  </a:lnTo>
                  <a:lnTo>
                    <a:pt x="560" y="248"/>
                  </a:lnTo>
                  <a:lnTo>
                    <a:pt x="560" y="248"/>
                  </a:lnTo>
                  <a:lnTo>
                    <a:pt x="544" y="252"/>
                  </a:lnTo>
                  <a:lnTo>
                    <a:pt x="530" y="256"/>
                  </a:lnTo>
                  <a:lnTo>
                    <a:pt x="518" y="264"/>
                  </a:lnTo>
                  <a:lnTo>
                    <a:pt x="510" y="272"/>
                  </a:lnTo>
                  <a:lnTo>
                    <a:pt x="510" y="272"/>
                  </a:lnTo>
                  <a:lnTo>
                    <a:pt x="482" y="276"/>
                  </a:lnTo>
                  <a:lnTo>
                    <a:pt x="482" y="276"/>
                  </a:lnTo>
                  <a:lnTo>
                    <a:pt x="478" y="272"/>
                  </a:lnTo>
                  <a:lnTo>
                    <a:pt x="470" y="270"/>
                  </a:lnTo>
                  <a:lnTo>
                    <a:pt x="462" y="268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20" y="270"/>
                  </a:lnTo>
                  <a:lnTo>
                    <a:pt x="390" y="274"/>
                  </a:lnTo>
                  <a:lnTo>
                    <a:pt x="364" y="280"/>
                  </a:lnTo>
                  <a:lnTo>
                    <a:pt x="344" y="286"/>
                  </a:lnTo>
                  <a:lnTo>
                    <a:pt x="340" y="286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04" y="274"/>
                  </a:lnTo>
                  <a:lnTo>
                    <a:pt x="304" y="274"/>
                  </a:lnTo>
                  <a:lnTo>
                    <a:pt x="306" y="270"/>
                  </a:lnTo>
                  <a:lnTo>
                    <a:pt x="310" y="264"/>
                  </a:lnTo>
                  <a:lnTo>
                    <a:pt x="318" y="256"/>
                  </a:lnTo>
                  <a:lnTo>
                    <a:pt x="338" y="244"/>
                  </a:lnTo>
                  <a:lnTo>
                    <a:pt x="338" y="244"/>
                  </a:lnTo>
                  <a:close/>
                  <a:moveTo>
                    <a:pt x="352" y="304"/>
                  </a:moveTo>
                  <a:lnTo>
                    <a:pt x="352" y="296"/>
                  </a:lnTo>
                  <a:lnTo>
                    <a:pt x="352" y="296"/>
                  </a:lnTo>
                  <a:lnTo>
                    <a:pt x="372" y="290"/>
                  </a:lnTo>
                  <a:lnTo>
                    <a:pt x="396" y="286"/>
                  </a:lnTo>
                  <a:lnTo>
                    <a:pt x="424" y="282"/>
                  </a:lnTo>
                  <a:lnTo>
                    <a:pt x="448" y="280"/>
                  </a:lnTo>
                  <a:lnTo>
                    <a:pt x="448" y="280"/>
                  </a:lnTo>
                  <a:lnTo>
                    <a:pt x="460" y="280"/>
                  </a:lnTo>
                  <a:lnTo>
                    <a:pt x="468" y="282"/>
                  </a:lnTo>
                  <a:lnTo>
                    <a:pt x="472" y="284"/>
                  </a:lnTo>
                  <a:lnTo>
                    <a:pt x="474" y="284"/>
                  </a:lnTo>
                  <a:lnTo>
                    <a:pt x="474" y="284"/>
                  </a:lnTo>
                  <a:lnTo>
                    <a:pt x="474" y="292"/>
                  </a:lnTo>
                  <a:lnTo>
                    <a:pt x="474" y="300"/>
                  </a:lnTo>
                  <a:lnTo>
                    <a:pt x="468" y="316"/>
                  </a:lnTo>
                  <a:lnTo>
                    <a:pt x="458" y="332"/>
                  </a:lnTo>
                  <a:lnTo>
                    <a:pt x="446" y="346"/>
                  </a:lnTo>
                  <a:lnTo>
                    <a:pt x="446" y="346"/>
                  </a:lnTo>
                  <a:lnTo>
                    <a:pt x="444" y="348"/>
                  </a:lnTo>
                  <a:lnTo>
                    <a:pt x="444" y="348"/>
                  </a:lnTo>
                  <a:lnTo>
                    <a:pt x="440" y="352"/>
                  </a:lnTo>
                  <a:lnTo>
                    <a:pt x="432" y="356"/>
                  </a:lnTo>
                  <a:lnTo>
                    <a:pt x="424" y="360"/>
                  </a:lnTo>
                  <a:lnTo>
                    <a:pt x="410" y="364"/>
                  </a:lnTo>
                  <a:lnTo>
                    <a:pt x="410" y="364"/>
                  </a:lnTo>
                  <a:lnTo>
                    <a:pt x="380" y="368"/>
                  </a:lnTo>
                  <a:lnTo>
                    <a:pt x="380" y="368"/>
                  </a:lnTo>
                  <a:lnTo>
                    <a:pt x="372" y="366"/>
                  </a:lnTo>
                  <a:lnTo>
                    <a:pt x="366" y="364"/>
                  </a:lnTo>
                  <a:lnTo>
                    <a:pt x="364" y="362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60" y="350"/>
                  </a:lnTo>
                  <a:lnTo>
                    <a:pt x="358" y="338"/>
                  </a:lnTo>
                  <a:lnTo>
                    <a:pt x="356" y="310"/>
                  </a:lnTo>
                  <a:lnTo>
                    <a:pt x="356" y="308"/>
                  </a:lnTo>
                  <a:lnTo>
                    <a:pt x="352" y="304"/>
                  </a:lnTo>
                  <a:close/>
                  <a:moveTo>
                    <a:pt x="242" y="348"/>
                  </a:moveTo>
                  <a:lnTo>
                    <a:pt x="240" y="344"/>
                  </a:lnTo>
                  <a:lnTo>
                    <a:pt x="240" y="344"/>
                  </a:lnTo>
                  <a:lnTo>
                    <a:pt x="232" y="330"/>
                  </a:lnTo>
                  <a:lnTo>
                    <a:pt x="228" y="312"/>
                  </a:lnTo>
                  <a:lnTo>
                    <a:pt x="226" y="304"/>
                  </a:lnTo>
                  <a:lnTo>
                    <a:pt x="226" y="296"/>
                  </a:lnTo>
                  <a:lnTo>
                    <a:pt x="228" y="288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8" y="276"/>
                  </a:lnTo>
                  <a:lnTo>
                    <a:pt x="242" y="272"/>
                  </a:lnTo>
                  <a:lnTo>
                    <a:pt x="248" y="270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62" y="272"/>
                  </a:lnTo>
                  <a:lnTo>
                    <a:pt x="270" y="276"/>
                  </a:lnTo>
                  <a:lnTo>
                    <a:pt x="278" y="282"/>
                  </a:lnTo>
                  <a:lnTo>
                    <a:pt x="284" y="290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90" y="300"/>
                  </a:lnTo>
                  <a:lnTo>
                    <a:pt x="294" y="314"/>
                  </a:lnTo>
                  <a:lnTo>
                    <a:pt x="294" y="328"/>
                  </a:lnTo>
                  <a:lnTo>
                    <a:pt x="308" y="336"/>
                  </a:lnTo>
                  <a:lnTo>
                    <a:pt x="308" y="336"/>
                  </a:lnTo>
                  <a:lnTo>
                    <a:pt x="304" y="288"/>
                  </a:lnTo>
                  <a:lnTo>
                    <a:pt x="340" y="304"/>
                  </a:lnTo>
                  <a:lnTo>
                    <a:pt x="338" y="308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6" y="338"/>
                  </a:lnTo>
                  <a:lnTo>
                    <a:pt x="348" y="354"/>
                  </a:lnTo>
                  <a:lnTo>
                    <a:pt x="352" y="366"/>
                  </a:lnTo>
                  <a:lnTo>
                    <a:pt x="352" y="366"/>
                  </a:lnTo>
                  <a:lnTo>
                    <a:pt x="356" y="372"/>
                  </a:lnTo>
                  <a:lnTo>
                    <a:pt x="362" y="376"/>
                  </a:lnTo>
                  <a:lnTo>
                    <a:pt x="370" y="378"/>
                  </a:lnTo>
                  <a:lnTo>
                    <a:pt x="380" y="380"/>
                  </a:lnTo>
                  <a:lnTo>
                    <a:pt x="380" y="380"/>
                  </a:lnTo>
                  <a:lnTo>
                    <a:pt x="394" y="378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28" y="372"/>
                  </a:lnTo>
                  <a:lnTo>
                    <a:pt x="440" y="368"/>
                  </a:lnTo>
                  <a:lnTo>
                    <a:pt x="446" y="362"/>
                  </a:lnTo>
                  <a:lnTo>
                    <a:pt x="452" y="358"/>
                  </a:lnTo>
                  <a:lnTo>
                    <a:pt x="452" y="358"/>
                  </a:lnTo>
                  <a:lnTo>
                    <a:pt x="454" y="354"/>
                  </a:lnTo>
                  <a:lnTo>
                    <a:pt x="454" y="354"/>
                  </a:lnTo>
                  <a:lnTo>
                    <a:pt x="466" y="344"/>
                  </a:lnTo>
                  <a:lnTo>
                    <a:pt x="476" y="328"/>
                  </a:lnTo>
                  <a:lnTo>
                    <a:pt x="484" y="312"/>
                  </a:lnTo>
                  <a:lnTo>
                    <a:pt x="488" y="294"/>
                  </a:lnTo>
                  <a:lnTo>
                    <a:pt x="488" y="294"/>
                  </a:lnTo>
                  <a:lnTo>
                    <a:pt x="496" y="292"/>
                  </a:lnTo>
                  <a:lnTo>
                    <a:pt x="506" y="292"/>
                  </a:lnTo>
                  <a:lnTo>
                    <a:pt x="506" y="292"/>
                  </a:lnTo>
                  <a:lnTo>
                    <a:pt x="506" y="308"/>
                  </a:lnTo>
                  <a:lnTo>
                    <a:pt x="510" y="322"/>
                  </a:lnTo>
                  <a:lnTo>
                    <a:pt x="516" y="336"/>
                  </a:lnTo>
                  <a:lnTo>
                    <a:pt x="522" y="346"/>
                  </a:lnTo>
                  <a:lnTo>
                    <a:pt x="522" y="346"/>
                  </a:lnTo>
                  <a:lnTo>
                    <a:pt x="522" y="348"/>
                  </a:lnTo>
                  <a:lnTo>
                    <a:pt x="522" y="348"/>
                  </a:lnTo>
                  <a:lnTo>
                    <a:pt x="526" y="350"/>
                  </a:lnTo>
                  <a:lnTo>
                    <a:pt x="530" y="354"/>
                  </a:lnTo>
                  <a:lnTo>
                    <a:pt x="536" y="356"/>
                  </a:lnTo>
                  <a:lnTo>
                    <a:pt x="544" y="358"/>
                  </a:lnTo>
                  <a:lnTo>
                    <a:pt x="544" y="358"/>
                  </a:lnTo>
                  <a:lnTo>
                    <a:pt x="552" y="358"/>
                  </a:lnTo>
                  <a:lnTo>
                    <a:pt x="552" y="358"/>
                  </a:lnTo>
                  <a:lnTo>
                    <a:pt x="560" y="356"/>
                  </a:lnTo>
                  <a:lnTo>
                    <a:pt x="560" y="356"/>
                  </a:lnTo>
                  <a:lnTo>
                    <a:pt x="554" y="390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36" y="466"/>
                  </a:lnTo>
                  <a:lnTo>
                    <a:pt x="536" y="466"/>
                  </a:lnTo>
                  <a:lnTo>
                    <a:pt x="524" y="516"/>
                  </a:lnTo>
                  <a:lnTo>
                    <a:pt x="524" y="516"/>
                  </a:lnTo>
                  <a:lnTo>
                    <a:pt x="522" y="518"/>
                  </a:lnTo>
                  <a:lnTo>
                    <a:pt x="516" y="522"/>
                  </a:lnTo>
                  <a:lnTo>
                    <a:pt x="500" y="526"/>
                  </a:lnTo>
                  <a:lnTo>
                    <a:pt x="480" y="530"/>
                  </a:lnTo>
                  <a:lnTo>
                    <a:pt x="470" y="530"/>
                  </a:lnTo>
                  <a:lnTo>
                    <a:pt x="464" y="528"/>
                  </a:lnTo>
                  <a:lnTo>
                    <a:pt x="464" y="528"/>
                  </a:lnTo>
                  <a:lnTo>
                    <a:pt x="436" y="518"/>
                  </a:lnTo>
                  <a:lnTo>
                    <a:pt x="414" y="506"/>
                  </a:lnTo>
                  <a:lnTo>
                    <a:pt x="414" y="506"/>
                  </a:lnTo>
                  <a:lnTo>
                    <a:pt x="394" y="494"/>
                  </a:lnTo>
                  <a:lnTo>
                    <a:pt x="376" y="486"/>
                  </a:lnTo>
                  <a:lnTo>
                    <a:pt x="376" y="486"/>
                  </a:lnTo>
                  <a:lnTo>
                    <a:pt x="364" y="478"/>
                  </a:lnTo>
                  <a:lnTo>
                    <a:pt x="352" y="470"/>
                  </a:lnTo>
                  <a:lnTo>
                    <a:pt x="342" y="462"/>
                  </a:lnTo>
                  <a:lnTo>
                    <a:pt x="332" y="450"/>
                  </a:lnTo>
                  <a:lnTo>
                    <a:pt x="324" y="436"/>
                  </a:lnTo>
                  <a:lnTo>
                    <a:pt x="316" y="416"/>
                  </a:lnTo>
                  <a:lnTo>
                    <a:pt x="310" y="390"/>
                  </a:lnTo>
                  <a:lnTo>
                    <a:pt x="302" y="358"/>
                  </a:lnTo>
                  <a:lnTo>
                    <a:pt x="296" y="360"/>
                  </a:lnTo>
                  <a:lnTo>
                    <a:pt x="296" y="360"/>
                  </a:lnTo>
                  <a:lnTo>
                    <a:pt x="298" y="364"/>
                  </a:lnTo>
                  <a:lnTo>
                    <a:pt x="298" y="364"/>
                  </a:lnTo>
                  <a:lnTo>
                    <a:pt x="290" y="370"/>
                  </a:lnTo>
                  <a:lnTo>
                    <a:pt x="284" y="374"/>
                  </a:lnTo>
                  <a:lnTo>
                    <a:pt x="278" y="372"/>
                  </a:lnTo>
                  <a:lnTo>
                    <a:pt x="276" y="372"/>
                  </a:lnTo>
                  <a:lnTo>
                    <a:pt x="276" y="372"/>
                  </a:lnTo>
                  <a:lnTo>
                    <a:pt x="266" y="370"/>
                  </a:lnTo>
                  <a:lnTo>
                    <a:pt x="256" y="364"/>
                  </a:lnTo>
                  <a:lnTo>
                    <a:pt x="248" y="358"/>
                  </a:lnTo>
                  <a:lnTo>
                    <a:pt x="242" y="348"/>
                  </a:lnTo>
                  <a:lnTo>
                    <a:pt x="242" y="348"/>
                  </a:lnTo>
                  <a:close/>
                  <a:moveTo>
                    <a:pt x="408" y="758"/>
                  </a:moveTo>
                  <a:lnTo>
                    <a:pt x="408" y="758"/>
                  </a:lnTo>
                  <a:lnTo>
                    <a:pt x="372" y="730"/>
                  </a:lnTo>
                  <a:lnTo>
                    <a:pt x="342" y="706"/>
                  </a:lnTo>
                  <a:lnTo>
                    <a:pt x="318" y="686"/>
                  </a:lnTo>
                  <a:lnTo>
                    <a:pt x="302" y="668"/>
                  </a:lnTo>
                  <a:lnTo>
                    <a:pt x="290" y="654"/>
                  </a:lnTo>
                  <a:lnTo>
                    <a:pt x="282" y="642"/>
                  </a:lnTo>
                  <a:lnTo>
                    <a:pt x="276" y="632"/>
                  </a:lnTo>
                  <a:lnTo>
                    <a:pt x="274" y="622"/>
                  </a:lnTo>
                  <a:lnTo>
                    <a:pt x="274" y="622"/>
                  </a:lnTo>
                  <a:lnTo>
                    <a:pt x="274" y="604"/>
                  </a:lnTo>
                  <a:lnTo>
                    <a:pt x="278" y="582"/>
                  </a:lnTo>
                  <a:lnTo>
                    <a:pt x="284" y="562"/>
                  </a:lnTo>
                  <a:lnTo>
                    <a:pt x="288" y="544"/>
                  </a:lnTo>
                  <a:lnTo>
                    <a:pt x="292" y="544"/>
                  </a:lnTo>
                  <a:lnTo>
                    <a:pt x="292" y="544"/>
                  </a:lnTo>
                  <a:lnTo>
                    <a:pt x="296" y="532"/>
                  </a:lnTo>
                  <a:lnTo>
                    <a:pt x="298" y="518"/>
                  </a:lnTo>
                  <a:lnTo>
                    <a:pt x="300" y="494"/>
                  </a:lnTo>
                  <a:lnTo>
                    <a:pt x="300" y="472"/>
                  </a:lnTo>
                  <a:lnTo>
                    <a:pt x="298" y="454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4" y="376"/>
                  </a:lnTo>
                  <a:lnTo>
                    <a:pt x="298" y="372"/>
                  </a:lnTo>
                  <a:lnTo>
                    <a:pt x="298" y="372"/>
                  </a:lnTo>
                  <a:lnTo>
                    <a:pt x="306" y="402"/>
                  </a:lnTo>
                  <a:lnTo>
                    <a:pt x="312" y="426"/>
                  </a:lnTo>
                  <a:lnTo>
                    <a:pt x="320" y="444"/>
                  </a:lnTo>
                  <a:lnTo>
                    <a:pt x="328" y="458"/>
                  </a:lnTo>
                  <a:lnTo>
                    <a:pt x="338" y="468"/>
                  </a:lnTo>
                  <a:lnTo>
                    <a:pt x="348" y="476"/>
                  </a:lnTo>
                  <a:lnTo>
                    <a:pt x="374" y="492"/>
                  </a:lnTo>
                  <a:lnTo>
                    <a:pt x="374" y="492"/>
                  </a:lnTo>
                  <a:lnTo>
                    <a:pt x="390" y="500"/>
                  </a:lnTo>
                  <a:lnTo>
                    <a:pt x="410" y="512"/>
                  </a:lnTo>
                  <a:lnTo>
                    <a:pt x="410" y="512"/>
                  </a:lnTo>
                  <a:lnTo>
                    <a:pt x="434" y="524"/>
                  </a:lnTo>
                  <a:lnTo>
                    <a:pt x="462" y="534"/>
                  </a:lnTo>
                  <a:lnTo>
                    <a:pt x="462" y="534"/>
                  </a:lnTo>
                  <a:lnTo>
                    <a:pt x="474" y="536"/>
                  </a:lnTo>
                  <a:lnTo>
                    <a:pt x="474" y="536"/>
                  </a:lnTo>
                  <a:lnTo>
                    <a:pt x="492" y="534"/>
                  </a:lnTo>
                  <a:lnTo>
                    <a:pt x="508" y="530"/>
                  </a:lnTo>
                  <a:lnTo>
                    <a:pt x="522" y="524"/>
                  </a:lnTo>
                  <a:lnTo>
                    <a:pt x="526" y="522"/>
                  </a:lnTo>
                  <a:lnTo>
                    <a:pt x="530" y="518"/>
                  </a:lnTo>
                  <a:lnTo>
                    <a:pt x="530" y="518"/>
                  </a:lnTo>
                  <a:lnTo>
                    <a:pt x="530" y="512"/>
                  </a:lnTo>
                  <a:lnTo>
                    <a:pt x="530" y="512"/>
                  </a:lnTo>
                  <a:lnTo>
                    <a:pt x="530" y="558"/>
                  </a:lnTo>
                  <a:lnTo>
                    <a:pt x="532" y="582"/>
                  </a:lnTo>
                  <a:lnTo>
                    <a:pt x="534" y="606"/>
                  </a:lnTo>
                  <a:lnTo>
                    <a:pt x="534" y="606"/>
                  </a:lnTo>
                  <a:lnTo>
                    <a:pt x="534" y="614"/>
                  </a:lnTo>
                  <a:lnTo>
                    <a:pt x="534" y="622"/>
                  </a:lnTo>
                  <a:lnTo>
                    <a:pt x="526" y="642"/>
                  </a:lnTo>
                  <a:lnTo>
                    <a:pt x="514" y="664"/>
                  </a:lnTo>
                  <a:lnTo>
                    <a:pt x="498" y="688"/>
                  </a:lnTo>
                  <a:lnTo>
                    <a:pt x="478" y="710"/>
                  </a:lnTo>
                  <a:lnTo>
                    <a:pt x="456" y="730"/>
                  </a:lnTo>
                  <a:lnTo>
                    <a:pt x="432" y="748"/>
                  </a:lnTo>
                  <a:lnTo>
                    <a:pt x="420" y="754"/>
                  </a:lnTo>
                  <a:lnTo>
                    <a:pt x="408" y="758"/>
                  </a:lnTo>
                  <a:lnTo>
                    <a:pt x="408" y="758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858264B-1CFA-4C04-9910-8DAE2B621A19}"/>
                </a:ext>
              </a:extLst>
            </p:cNvPr>
            <p:cNvSpPr/>
            <p:nvPr/>
          </p:nvSpPr>
          <p:spPr>
            <a:xfrm>
              <a:off x="710572" y="3492586"/>
              <a:ext cx="1807502" cy="72634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  <a:buClr>
                  <a:srgbClr val="E24848"/>
                </a:buClr>
              </a:pPr>
              <a:r>
                <a:rPr lang="en-US" altLang="zh-CN" sz="1200" noProof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3C</a:t>
              </a:r>
              <a:r>
                <a:rPr lang="zh-TW" altLang="en-US" sz="1200" noProof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、</a:t>
              </a:r>
              <a:r>
                <a:rPr lang="zh-TW" altLang="en-US" sz="1200" noProof="1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電玩</a:t>
              </a:r>
              <a:endParaRPr lang="zh-CN" altLang="en-US" sz="1200" noProof="1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D46E42D-3F14-4D43-B245-A57624FFC035}"/>
                </a:ext>
              </a:extLst>
            </p:cNvPr>
            <p:cNvSpPr/>
            <p:nvPr/>
          </p:nvSpPr>
          <p:spPr>
            <a:xfrm>
              <a:off x="916645" y="2789998"/>
              <a:ext cx="1402198" cy="253916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zh-TW" altLang="en-US" sz="1600" b="1" noProof="1" smtClean="0">
                  <a:solidFill>
                    <a:schemeClr val="accent1">
                      <a:lumMod val="100000"/>
                    </a:schemeClr>
                  </a:solidFill>
                  <a:ea typeface="微软雅黑" panose="020B0503020204020204" pitchFamily="34" charset="-122"/>
                </a:rPr>
                <a:t>臭宅工程師</a:t>
              </a:r>
              <a:endParaRPr lang="zh-CN" altLang="en-US" sz="1600" b="1" noProof="1">
                <a:solidFill>
                  <a:schemeClr val="accent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5667356-B778-44F8-8E75-038A74F55746}"/>
                </a:ext>
              </a:extLst>
            </p:cNvPr>
            <p:cNvSpPr/>
            <p:nvPr/>
          </p:nvSpPr>
          <p:spPr>
            <a:xfrm>
              <a:off x="923493" y="3034210"/>
              <a:ext cx="1395351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en-US" altLang="zh-CN" sz="1100" noProof="1" smtClean="0">
                  <a:ea typeface="微软雅黑" panose="020B0503020204020204" pitchFamily="34" charset="-122"/>
                </a:rPr>
                <a:t>40</a:t>
              </a:r>
              <a:endParaRPr lang="zh-CN" altLang="en-US" sz="1100" noProof="1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40"/>
          <p:cNvGrpSpPr/>
          <p:nvPr/>
        </p:nvGrpSpPr>
        <p:grpSpPr>
          <a:xfrm>
            <a:off x="2583352" y="2211715"/>
            <a:ext cx="1807502" cy="2893043"/>
            <a:chOff x="2682364" y="1325899"/>
            <a:chExt cx="1807502" cy="2893043"/>
          </a:xfrm>
        </p:grpSpPr>
        <p:sp>
          <p:nvSpPr>
            <p:cNvPr id="15" name="矩形: 圆角 12">
              <a:extLst>
                <a:ext uri="{FF2B5EF4-FFF2-40B4-BE49-F238E27FC236}">
                  <a16:creationId xmlns:a16="http://schemas.microsoft.com/office/drawing/2014/main" id="{E507BA95-C433-4EA3-A695-BFB42954540B}"/>
                </a:ext>
              </a:extLst>
            </p:cNvPr>
            <p:cNvSpPr/>
            <p:nvPr/>
          </p:nvSpPr>
          <p:spPr>
            <a:xfrm>
              <a:off x="2895276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直接连接符 13">
              <a:extLst>
                <a:ext uri="{FF2B5EF4-FFF2-40B4-BE49-F238E27FC236}">
                  <a16:creationId xmlns:a16="http://schemas.microsoft.com/office/drawing/2014/main" id="{D7CBE5CF-112B-4E50-955A-3269C94A68D5}"/>
                </a:ext>
              </a:extLst>
            </p:cNvPr>
            <p:cNvCxnSpPr/>
            <p:nvPr/>
          </p:nvCxnSpPr>
          <p:spPr>
            <a:xfrm flipH="1">
              <a:off x="2888409" y="3270274"/>
              <a:ext cx="58600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任意多边形: 形状 14">
              <a:extLst>
                <a:ext uri="{FF2B5EF4-FFF2-40B4-BE49-F238E27FC236}">
                  <a16:creationId xmlns:a16="http://schemas.microsoft.com/office/drawing/2014/main" id="{EE940654-EFF0-4721-A6AC-7FF57F8F53A0}"/>
                </a:ext>
              </a:extLst>
            </p:cNvPr>
            <p:cNvSpPr/>
            <p:nvPr/>
          </p:nvSpPr>
          <p:spPr>
            <a:xfrm rot="18914935">
              <a:off x="3526387" y="3228698"/>
              <a:ext cx="47936" cy="170375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15">
              <a:extLst>
                <a:ext uri="{FF2B5EF4-FFF2-40B4-BE49-F238E27FC236}">
                  <a16:creationId xmlns:a16="http://schemas.microsoft.com/office/drawing/2014/main" id="{103956EC-A2DB-4922-BD02-2860332ACDF6}"/>
                </a:ext>
              </a:extLst>
            </p:cNvPr>
            <p:cNvSpPr/>
            <p:nvPr/>
          </p:nvSpPr>
          <p:spPr>
            <a:xfrm rot="2703745">
              <a:off x="3613476" y="3228050"/>
              <a:ext cx="47936" cy="17192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9" name="直接连接符 16">
              <a:extLst>
                <a:ext uri="{FF2B5EF4-FFF2-40B4-BE49-F238E27FC236}">
                  <a16:creationId xmlns:a16="http://schemas.microsoft.com/office/drawing/2014/main" id="{13C4B1DE-F8A4-4F4F-9299-814717A9D008}"/>
                </a:ext>
              </a:extLst>
            </p:cNvPr>
            <p:cNvCxnSpPr/>
            <p:nvPr/>
          </p:nvCxnSpPr>
          <p:spPr>
            <a:xfrm flipH="1">
              <a:off x="3708276" y="3270275"/>
              <a:ext cx="5755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CA21107-CCBA-4B0E-A638-72067E5DE96A}"/>
                </a:ext>
              </a:extLst>
            </p:cNvPr>
            <p:cNvSpPr/>
            <p:nvPr/>
          </p:nvSpPr>
          <p:spPr>
            <a:xfrm>
              <a:off x="2682364" y="3492595"/>
              <a:ext cx="1807502" cy="72634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  <a:buClr>
                  <a:srgbClr val="E24848"/>
                </a:buClr>
              </a:pPr>
              <a:r>
                <a:rPr lang="zh-TW" altLang="en-US" sz="1200" noProof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美妝流行、瘦身、服飾</a:t>
              </a:r>
              <a:endParaRPr lang="zh-CN" altLang="en-US" sz="1200" noProof="1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3D7743D-F3C1-4E86-B2BA-179E72D4FD94}"/>
                </a:ext>
              </a:extLst>
            </p:cNvPr>
            <p:cNvSpPr/>
            <p:nvPr/>
          </p:nvSpPr>
          <p:spPr>
            <a:xfrm>
              <a:off x="2888437" y="2789997"/>
              <a:ext cx="1402198" cy="253916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en-US" altLang="zh-TW" sz="1600" b="1" noProof="1" smtClean="0">
                  <a:solidFill>
                    <a:schemeClr val="accent2">
                      <a:lumMod val="100000"/>
                    </a:schemeClr>
                  </a:solidFill>
                  <a:ea typeface="微软雅黑" panose="020B0503020204020204" pitchFamily="34" charset="-122"/>
                </a:rPr>
                <a:t>OL</a:t>
              </a:r>
              <a:endParaRPr lang="zh-CN" altLang="en-US" sz="1600" b="1" noProof="1">
                <a:solidFill>
                  <a:schemeClr val="accent2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4D4A034-1787-43AA-BF93-A24AFE9F9B23}"/>
                </a:ext>
              </a:extLst>
            </p:cNvPr>
            <p:cNvSpPr/>
            <p:nvPr/>
          </p:nvSpPr>
          <p:spPr>
            <a:xfrm>
              <a:off x="2895276" y="3034219"/>
              <a:ext cx="1395351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en-US" altLang="zh-CN" sz="1400" noProof="1" smtClean="0">
                  <a:ea typeface="微软雅黑" panose="020B0503020204020204" pitchFamily="34" charset="-122"/>
                </a:rPr>
                <a:t>28</a:t>
              </a:r>
              <a:endParaRPr lang="zh-CN" altLang="en-US" sz="1400" noProof="1"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36">
              <a:extLst>
                <a:ext uri="{FF2B5EF4-FFF2-40B4-BE49-F238E27FC236}">
                  <a16:creationId xmlns:a16="http://schemas.microsoft.com/office/drawing/2014/main" id="{9AF6B612-CBD9-46CB-BB2B-8660649C1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362" y="1738729"/>
              <a:ext cx="978622" cy="935723"/>
            </a:xfrm>
            <a:custGeom>
              <a:avLst/>
              <a:gdLst>
                <a:gd name="T0" fmla="*/ 656 w 730"/>
                <a:gd name="T1" fmla="*/ 504 h 698"/>
                <a:gd name="T2" fmla="*/ 552 w 730"/>
                <a:gd name="T3" fmla="*/ 428 h 698"/>
                <a:gd name="T4" fmla="*/ 524 w 730"/>
                <a:gd name="T5" fmla="*/ 302 h 698"/>
                <a:gd name="T6" fmla="*/ 492 w 730"/>
                <a:gd name="T7" fmla="*/ 110 h 698"/>
                <a:gd name="T8" fmla="*/ 436 w 730"/>
                <a:gd name="T9" fmla="*/ 26 h 698"/>
                <a:gd name="T10" fmla="*/ 380 w 730"/>
                <a:gd name="T11" fmla="*/ 2 h 698"/>
                <a:gd name="T12" fmla="*/ 316 w 730"/>
                <a:gd name="T13" fmla="*/ 4 h 698"/>
                <a:gd name="T14" fmla="*/ 246 w 730"/>
                <a:gd name="T15" fmla="*/ 44 h 698"/>
                <a:gd name="T16" fmla="*/ 202 w 730"/>
                <a:gd name="T17" fmla="*/ 136 h 698"/>
                <a:gd name="T18" fmla="*/ 170 w 730"/>
                <a:gd name="T19" fmla="*/ 304 h 698"/>
                <a:gd name="T20" fmla="*/ 134 w 730"/>
                <a:gd name="T21" fmla="*/ 486 h 698"/>
                <a:gd name="T22" fmla="*/ 58 w 730"/>
                <a:gd name="T23" fmla="*/ 526 h 698"/>
                <a:gd name="T24" fmla="*/ 32 w 730"/>
                <a:gd name="T25" fmla="*/ 562 h 698"/>
                <a:gd name="T26" fmla="*/ 718 w 730"/>
                <a:gd name="T27" fmla="*/ 632 h 698"/>
                <a:gd name="T28" fmla="*/ 278 w 730"/>
                <a:gd name="T29" fmla="*/ 134 h 698"/>
                <a:gd name="T30" fmla="*/ 326 w 730"/>
                <a:gd name="T31" fmla="*/ 94 h 698"/>
                <a:gd name="T32" fmla="*/ 380 w 730"/>
                <a:gd name="T33" fmla="*/ 122 h 698"/>
                <a:gd name="T34" fmla="*/ 426 w 730"/>
                <a:gd name="T35" fmla="*/ 182 h 698"/>
                <a:gd name="T36" fmla="*/ 456 w 730"/>
                <a:gd name="T37" fmla="*/ 258 h 698"/>
                <a:gd name="T38" fmla="*/ 430 w 730"/>
                <a:gd name="T39" fmla="*/ 340 h 698"/>
                <a:gd name="T40" fmla="*/ 382 w 730"/>
                <a:gd name="T41" fmla="*/ 396 h 698"/>
                <a:gd name="T42" fmla="*/ 332 w 730"/>
                <a:gd name="T43" fmla="*/ 402 h 698"/>
                <a:gd name="T44" fmla="*/ 292 w 730"/>
                <a:gd name="T45" fmla="*/ 376 h 698"/>
                <a:gd name="T46" fmla="*/ 256 w 730"/>
                <a:gd name="T47" fmla="*/ 310 h 698"/>
                <a:gd name="T48" fmla="*/ 242 w 730"/>
                <a:gd name="T49" fmla="*/ 200 h 698"/>
                <a:gd name="T50" fmla="*/ 278 w 730"/>
                <a:gd name="T51" fmla="*/ 134 h 698"/>
                <a:gd name="T52" fmla="*/ 208 w 730"/>
                <a:gd name="T53" fmla="*/ 552 h 698"/>
                <a:gd name="T54" fmla="*/ 266 w 730"/>
                <a:gd name="T55" fmla="*/ 602 h 698"/>
                <a:gd name="T56" fmla="*/ 258 w 730"/>
                <a:gd name="T57" fmla="*/ 594 h 698"/>
                <a:gd name="T58" fmla="*/ 236 w 730"/>
                <a:gd name="T59" fmla="*/ 570 h 698"/>
                <a:gd name="T60" fmla="*/ 286 w 730"/>
                <a:gd name="T61" fmla="*/ 588 h 698"/>
                <a:gd name="T62" fmla="*/ 252 w 730"/>
                <a:gd name="T63" fmla="*/ 552 h 698"/>
                <a:gd name="T64" fmla="*/ 264 w 730"/>
                <a:gd name="T65" fmla="*/ 554 h 698"/>
                <a:gd name="T66" fmla="*/ 250 w 730"/>
                <a:gd name="T67" fmla="*/ 464 h 698"/>
                <a:gd name="T68" fmla="*/ 276 w 730"/>
                <a:gd name="T69" fmla="*/ 518 h 698"/>
                <a:gd name="T70" fmla="*/ 262 w 730"/>
                <a:gd name="T71" fmla="*/ 462 h 698"/>
                <a:gd name="T72" fmla="*/ 270 w 730"/>
                <a:gd name="T73" fmla="*/ 356 h 698"/>
                <a:gd name="T74" fmla="*/ 298 w 730"/>
                <a:gd name="T75" fmla="*/ 388 h 698"/>
                <a:gd name="T76" fmla="*/ 352 w 730"/>
                <a:gd name="T77" fmla="*/ 410 h 698"/>
                <a:gd name="T78" fmla="*/ 384 w 730"/>
                <a:gd name="T79" fmla="*/ 402 h 698"/>
                <a:gd name="T80" fmla="*/ 430 w 730"/>
                <a:gd name="T81" fmla="*/ 352 h 698"/>
                <a:gd name="T82" fmla="*/ 446 w 730"/>
                <a:gd name="T83" fmla="*/ 466 h 698"/>
                <a:gd name="T84" fmla="*/ 456 w 730"/>
                <a:gd name="T85" fmla="*/ 542 h 698"/>
                <a:gd name="T86" fmla="*/ 464 w 730"/>
                <a:gd name="T87" fmla="*/ 526 h 698"/>
                <a:gd name="T88" fmla="*/ 456 w 730"/>
                <a:gd name="T89" fmla="*/ 572 h 698"/>
                <a:gd name="T90" fmla="*/ 472 w 730"/>
                <a:gd name="T91" fmla="*/ 552 h 698"/>
                <a:gd name="T92" fmla="*/ 450 w 730"/>
                <a:gd name="T93" fmla="*/ 600 h 698"/>
                <a:gd name="T94" fmla="*/ 480 w 730"/>
                <a:gd name="T95" fmla="*/ 544 h 698"/>
                <a:gd name="T96" fmla="*/ 464 w 730"/>
                <a:gd name="T97" fmla="*/ 604 h 698"/>
                <a:gd name="T98" fmla="*/ 464 w 730"/>
                <a:gd name="T99" fmla="*/ 612 h 698"/>
                <a:gd name="T100" fmla="*/ 498 w 730"/>
                <a:gd name="T101" fmla="*/ 572 h 698"/>
                <a:gd name="T102" fmla="*/ 490 w 730"/>
                <a:gd name="T103" fmla="*/ 598 h 698"/>
                <a:gd name="T104" fmla="*/ 420 w 730"/>
                <a:gd name="T105" fmla="*/ 638 h 698"/>
                <a:gd name="T106" fmla="*/ 324 w 730"/>
                <a:gd name="T107" fmla="*/ 646 h 698"/>
                <a:gd name="T108" fmla="*/ 224 w 730"/>
                <a:gd name="T109" fmla="*/ 580 h 698"/>
                <a:gd name="T110" fmla="*/ 522 w 730"/>
                <a:gd name="T111" fmla="*/ 524 h 698"/>
                <a:gd name="T112" fmla="*/ 510 w 730"/>
                <a:gd name="T113" fmla="*/ 57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" h="698">
                  <a:moveTo>
                    <a:pt x="690" y="534"/>
                  </a:moveTo>
                  <a:lnTo>
                    <a:pt x="690" y="534"/>
                  </a:lnTo>
                  <a:lnTo>
                    <a:pt x="684" y="524"/>
                  </a:lnTo>
                  <a:lnTo>
                    <a:pt x="672" y="514"/>
                  </a:lnTo>
                  <a:lnTo>
                    <a:pt x="656" y="504"/>
                  </a:lnTo>
                  <a:lnTo>
                    <a:pt x="638" y="494"/>
                  </a:lnTo>
                  <a:lnTo>
                    <a:pt x="602" y="476"/>
                  </a:lnTo>
                  <a:lnTo>
                    <a:pt x="570" y="462"/>
                  </a:lnTo>
                  <a:lnTo>
                    <a:pt x="570" y="462"/>
                  </a:lnTo>
                  <a:lnTo>
                    <a:pt x="552" y="428"/>
                  </a:lnTo>
                  <a:lnTo>
                    <a:pt x="542" y="406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28" y="344"/>
                  </a:lnTo>
                  <a:lnTo>
                    <a:pt x="524" y="302"/>
                  </a:lnTo>
                  <a:lnTo>
                    <a:pt x="520" y="25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0" y="142"/>
                  </a:lnTo>
                  <a:lnTo>
                    <a:pt x="492" y="110"/>
                  </a:lnTo>
                  <a:lnTo>
                    <a:pt x="482" y="84"/>
                  </a:lnTo>
                  <a:lnTo>
                    <a:pt x="470" y="64"/>
                  </a:lnTo>
                  <a:lnTo>
                    <a:pt x="458" y="48"/>
                  </a:lnTo>
                  <a:lnTo>
                    <a:pt x="448" y="36"/>
                  </a:lnTo>
                  <a:lnTo>
                    <a:pt x="436" y="26"/>
                  </a:lnTo>
                  <a:lnTo>
                    <a:pt x="424" y="18"/>
                  </a:lnTo>
                  <a:lnTo>
                    <a:pt x="424" y="18"/>
                  </a:lnTo>
                  <a:lnTo>
                    <a:pt x="410" y="12"/>
                  </a:lnTo>
                  <a:lnTo>
                    <a:pt x="396" y="6"/>
                  </a:lnTo>
                  <a:lnTo>
                    <a:pt x="380" y="2"/>
                  </a:lnTo>
                  <a:lnTo>
                    <a:pt x="364" y="0"/>
                  </a:lnTo>
                  <a:lnTo>
                    <a:pt x="334" y="0"/>
                  </a:lnTo>
                  <a:lnTo>
                    <a:pt x="324" y="2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8" y="8"/>
                  </a:lnTo>
                  <a:lnTo>
                    <a:pt x="286" y="14"/>
                  </a:lnTo>
                  <a:lnTo>
                    <a:pt x="272" y="20"/>
                  </a:lnTo>
                  <a:lnTo>
                    <a:pt x="260" y="30"/>
                  </a:lnTo>
                  <a:lnTo>
                    <a:pt x="246" y="44"/>
                  </a:lnTo>
                  <a:lnTo>
                    <a:pt x="234" y="6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12" y="106"/>
                  </a:lnTo>
                  <a:lnTo>
                    <a:pt x="202" y="136"/>
                  </a:lnTo>
                  <a:lnTo>
                    <a:pt x="194" y="168"/>
                  </a:lnTo>
                  <a:lnTo>
                    <a:pt x="186" y="200"/>
                  </a:lnTo>
                  <a:lnTo>
                    <a:pt x="176" y="260"/>
                  </a:lnTo>
                  <a:lnTo>
                    <a:pt x="170" y="304"/>
                  </a:lnTo>
                  <a:lnTo>
                    <a:pt x="170" y="304"/>
                  </a:lnTo>
                  <a:lnTo>
                    <a:pt x="164" y="374"/>
                  </a:lnTo>
                  <a:lnTo>
                    <a:pt x="164" y="374"/>
                  </a:lnTo>
                  <a:lnTo>
                    <a:pt x="152" y="420"/>
                  </a:lnTo>
                  <a:lnTo>
                    <a:pt x="142" y="458"/>
                  </a:lnTo>
                  <a:lnTo>
                    <a:pt x="134" y="486"/>
                  </a:lnTo>
                  <a:lnTo>
                    <a:pt x="134" y="486"/>
                  </a:lnTo>
                  <a:lnTo>
                    <a:pt x="98" y="502"/>
                  </a:lnTo>
                  <a:lnTo>
                    <a:pt x="98" y="502"/>
                  </a:lnTo>
                  <a:lnTo>
                    <a:pt x="78" y="512"/>
                  </a:lnTo>
                  <a:lnTo>
                    <a:pt x="58" y="526"/>
                  </a:lnTo>
                  <a:lnTo>
                    <a:pt x="50" y="534"/>
                  </a:lnTo>
                  <a:lnTo>
                    <a:pt x="42" y="544"/>
                  </a:lnTo>
                  <a:lnTo>
                    <a:pt x="34" y="552"/>
                  </a:lnTo>
                  <a:lnTo>
                    <a:pt x="32" y="562"/>
                  </a:lnTo>
                  <a:lnTo>
                    <a:pt x="32" y="562"/>
                  </a:lnTo>
                  <a:lnTo>
                    <a:pt x="0" y="698"/>
                  </a:lnTo>
                  <a:lnTo>
                    <a:pt x="730" y="698"/>
                  </a:lnTo>
                  <a:lnTo>
                    <a:pt x="730" y="698"/>
                  </a:lnTo>
                  <a:lnTo>
                    <a:pt x="726" y="678"/>
                  </a:lnTo>
                  <a:lnTo>
                    <a:pt x="718" y="632"/>
                  </a:lnTo>
                  <a:lnTo>
                    <a:pt x="706" y="578"/>
                  </a:lnTo>
                  <a:lnTo>
                    <a:pt x="698" y="554"/>
                  </a:lnTo>
                  <a:lnTo>
                    <a:pt x="690" y="534"/>
                  </a:lnTo>
                  <a:lnTo>
                    <a:pt x="690" y="534"/>
                  </a:lnTo>
                  <a:close/>
                  <a:moveTo>
                    <a:pt x="278" y="134"/>
                  </a:moveTo>
                  <a:lnTo>
                    <a:pt x="278" y="134"/>
                  </a:lnTo>
                  <a:lnTo>
                    <a:pt x="292" y="124"/>
                  </a:lnTo>
                  <a:lnTo>
                    <a:pt x="308" y="112"/>
                  </a:lnTo>
                  <a:lnTo>
                    <a:pt x="320" y="100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40" y="96"/>
                  </a:lnTo>
                  <a:lnTo>
                    <a:pt x="354" y="102"/>
                  </a:lnTo>
                  <a:lnTo>
                    <a:pt x="366" y="110"/>
                  </a:lnTo>
                  <a:lnTo>
                    <a:pt x="380" y="122"/>
                  </a:lnTo>
                  <a:lnTo>
                    <a:pt x="392" y="134"/>
                  </a:lnTo>
                  <a:lnTo>
                    <a:pt x="404" y="148"/>
                  </a:lnTo>
                  <a:lnTo>
                    <a:pt x="416" y="164"/>
                  </a:lnTo>
                  <a:lnTo>
                    <a:pt x="426" y="182"/>
                  </a:lnTo>
                  <a:lnTo>
                    <a:pt x="426" y="182"/>
                  </a:lnTo>
                  <a:lnTo>
                    <a:pt x="446" y="224"/>
                  </a:lnTo>
                  <a:lnTo>
                    <a:pt x="458" y="250"/>
                  </a:lnTo>
                  <a:lnTo>
                    <a:pt x="458" y="250"/>
                  </a:lnTo>
                  <a:lnTo>
                    <a:pt x="456" y="258"/>
                  </a:lnTo>
                  <a:lnTo>
                    <a:pt x="456" y="258"/>
                  </a:lnTo>
                  <a:lnTo>
                    <a:pt x="452" y="284"/>
                  </a:lnTo>
                  <a:lnTo>
                    <a:pt x="448" y="304"/>
                  </a:lnTo>
                  <a:lnTo>
                    <a:pt x="448" y="304"/>
                  </a:lnTo>
                  <a:lnTo>
                    <a:pt x="440" y="322"/>
                  </a:lnTo>
                  <a:lnTo>
                    <a:pt x="430" y="340"/>
                  </a:lnTo>
                  <a:lnTo>
                    <a:pt x="420" y="356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396" y="388"/>
                  </a:lnTo>
                  <a:lnTo>
                    <a:pt x="382" y="396"/>
                  </a:lnTo>
                  <a:lnTo>
                    <a:pt x="368" y="402"/>
                  </a:lnTo>
                  <a:lnTo>
                    <a:pt x="352" y="404"/>
                  </a:lnTo>
                  <a:lnTo>
                    <a:pt x="352" y="404"/>
                  </a:lnTo>
                  <a:lnTo>
                    <a:pt x="342" y="404"/>
                  </a:lnTo>
                  <a:lnTo>
                    <a:pt x="332" y="402"/>
                  </a:lnTo>
                  <a:lnTo>
                    <a:pt x="324" y="398"/>
                  </a:lnTo>
                  <a:lnTo>
                    <a:pt x="316" y="394"/>
                  </a:lnTo>
                  <a:lnTo>
                    <a:pt x="302" y="384"/>
                  </a:lnTo>
                  <a:lnTo>
                    <a:pt x="292" y="376"/>
                  </a:lnTo>
                  <a:lnTo>
                    <a:pt x="292" y="376"/>
                  </a:lnTo>
                  <a:lnTo>
                    <a:pt x="276" y="358"/>
                  </a:lnTo>
                  <a:lnTo>
                    <a:pt x="270" y="346"/>
                  </a:lnTo>
                  <a:lnTo>
                    <a:pt x="264" y="334"/>
                  </a:lnTo>
                  <a:lnTo>
                    <a:pt x="264" y="334"/>
                  </a:lnTo>
                  <a:lnTo>
                    <a:pt x="256" y="310"/>
                  </a:lnTo>
                  <a:lnTo>
                    <a:pt x="248" y="284"/>
                  </a:lnTo>
                  <a:lnTo>
                    <a:pt x="248" y="284"/>
                  </a:lnTo>
                  <a:lnTo>
                    <a:pt x="244" y="238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6" y="182"/>
                  </a:lnTo>
                  <a:lnTo>
                    <a:pt x="254" y="162"/>
                  </a:lnTo>
                  <a:lnTo>
                    <a:pt x="266" y="144"/>
                  </a:lnTo>
                  <a:lnTo>
                    <a:pt x="272" y="138"/>
                  </a:lnTo>
                  <a:lnTo>
                    <a:pt x="278" y="134"/>
                  </a:lnTo>
                  <a:lnTo>
                    <a:pt x="278" y="134"/>
                  </a:lnTo>
                  <a:close/>
                  <a:moveTo>
                    <a:pt x="224" y="580"/>
                  </a:moveTo>
                  <a:lnTo>
                    <a:pt x="224" y="580"/>
                  </a:lnTo>
                  <a:lnTo>
                    <a:pt x="216" y="566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16" y="562"/>
                  </a:lnTo>
                  <a:lnTo>
                    <a:pt x="226" y="572"/>
                  </a:lnTo>
                  <a:lnTo>
                    <a:pt x="248" y="590"/>
                  </a:lnTo>
                  <a:lnTo>
                    <a:pt x="266" y="602"/>
                  </a:lnTo>
                  <a:lnTo>
                    <a:pt x="272" y="606"/>
                  </a:lnTo>
                  <a:lnTo>
                    <a:pt x="276" y="606"/>
                  </a:lnTo>
                  <a:lnTo>
                    <a:pt x="276" y="606"/>
                  </a:lnTo>
                  <a:lnTo>
                    <a:pt x="268" y="600"/>
                  </a:lnTo>
                  <a:lnTo>
                    <a:pt x="258" y="594"/>
                  </a:lnTo>
                  <a:lnTo>
                    <a:pt x="240" y="578"/>
                  </a:lnTo>
                  <a:lnTo>
                    <a:pt x="228" y="566"/>
                  </a:lnTo>
                  <a:lnTo>
                    <a:pt x="222" y="558"/>
                  </a:lnTo>
                  <a:lnTo>
                    <a:pt x="222" y="558"/>
                  </a:lnTo>
                  <a:lnTo>
                    <a:pt x="236" y="570"/>
                  </a:lnTo>
                  <a:lnTo>
                    <a:pt x="248" y="578"/>
                  </a:lnTo>
                  <a:lnTo>
                    <a:pt x="260" y="582"/>
                  </a:lnTo>
                  <a:lnTo>
                    <a:pt x="268" y="586"/>
                  </a:lnTo>
                  <a:lnTo>
                    <a:pt x="282" y="588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74" y="578"/>
                  </a:lnTo>
                  <a:lnTo>
                    <a:pt x="264" y="570"/>
                  </a:lnTo>
                  <a:lnTo>
                    <a:pt x="256" y="560"/>
                  </a:lnTo>
                  <a:lnTo>
                    <a:pt x="252" y="552"/>
                  </a:lnTo>
                  <a:lnTo>
                    <a:pt x="248" y="540"/>
                  </a:lnTo>
                  <a:lnTo>
                    <a:pt x="246" y="536"/>
                  </a:lnTo>
                  <a:lnTo>
                    <a:pt x="246" y="536"/>
                  </a:lnTo>
                  <a:lnTo>
                    <a:pt x="256" y="548"/>
                  </a:lnTo>
                  <a:lnTo>
                    <a:pt x="264" y="554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66" y="544"/>
                  </a:lnTo>
                  <a:lnTo>
                    <a:pt x="260" y="51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56" y="484"/>
                  </a:lnTo>
                  <a:lnTo>
                    <a:pt x="262" y="500"/>
                  </a:lnTo>
                  <a:lnTo>
                    <a:pt x="268" y="512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0" y="502"/>
                  </a:lnTo>
                  <a:lnTo>
                    <a:pt x="266" y="488"/>
                  </a:lnTo>
                  <a:lnTo>
                    <a:pt x="264" y="474"/>
                  </a:lnTo>
                  <a:lnTo>
                    <a:pt x="262" y="462"/>
                  </a:lnTo>
                  <a:lnTo>
                    <a:pt x="264" y="442"/>
                  </a:lnTo>
                  <a:lnTo>
                    <a:pt x="266" y="424"/>
                  </a:lnTo>
                  <a:lnTo>
                    <a:pt x="266" y="424"/>
                  </a:lnTo>
                  <a:lnTo>
                    <a:pt x="268" y="396"/>
                  </a:lnTo>
                  <a:lnTo>
                    <a:pt x="270" y="356"/>
                  </a:lnTo>
                  <a:lnTo>
                    <a:pt x="270" y="356"/>
                  </a:lnTo>
                  <a:lnTo>
                    <a:pt x="278" y="368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8" y="388"/>
                  </a:lnTo>
                  <a:lnTo>
                    <a:pt x="312" y="398"/>
                  </a:lnTo>
                  <a:lnTo>
                    <a:pt x="320" y="404"/>
                  </a:lnTo>
                  <a:lnTo>
                    <a:pt x="330" y="406"/>
                  </a:lnTo>
                  <a:lnTo>
                    <a:pt x="340" y="410"/>
                  </a:lnTo>
                  <a:lnTo>
                    <a:pt x="352" y="410"/>
                  </a:lnTo>
                  <a:lnTo>
                    <a:pt x="352" y="410"/>
                  </a:lnTo>
                  <a:lnTo>
                    <a:pt x="354" y="410"/>
                  </a:lnTo>
                  <a:lnTo>
                    <a:pt x="354" y="410"/>
                  </a:lnTo>
                  <a:lnTo>
                    <a:pt x="370" y="408"/>
                  </a:lnTo>
                  <a:lnTo>
                    <a:pt x="384" y="402"/>
                  </a:lnTo>
                  <a:lnTo>
                    <a:pt x="398" y="392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30" y="352"/>
                  </a:lnTo>
                  <a:lnTo>
                    <a:pt x="430" y="352"/>
                  </a:lnTo>
                  <a:lnTo>
                    <a:pt x="428" y="378"/>
                  </a:lnTo>
                  <a:lnTo>
                    <a:pt x="428" y="396"/>
                  </a:lnTo>
                  <a:lnTo>
                    <a:pt x="432" y="414"/>
                  </a:lnTo>
                  <a:lnTo>
                    <a:pt x="432" y="414"/>
                  </a:lnTo>
                  <a:lnTo>
                    <a:pt x="446" y="466"/>
                  </a:lnTo>
                  <a:lnTo>
                    <a:pt x="454" y="490"/>
                  </a:lnTo>
                  <a:lnTo>
                    <a:pt x="458" y="510"/>
                  </a:lnTo>
                  <a:lnTo>
                    <a:pt x="458" y="510"/>
                  </a:lnTo>
                  <a:lnTo>
                    <a:pt x="458" y="528"/>
                  </a:lnTo>
                  <a:lnTo>
                    <a:pt x="456" y="542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0"/>
                  </a:lnTo>
                  <a:lnTo>
                    <a:pt x="464" y="526"/>
                  </a:lnTo>
                  <a:lnTo>
                    <a:pt x="464" y="526"/>
                  </a:lnTo>
                  <a:lnTo>
                    <a:pt x="464" y="536"/>
                  </a:lnTo>
                  <a:lnTo>
                    <a:pt x="462" y="548"/>
                  </a:lnTo>
                  <a:lnTo>
                    <a:pt x="452" y="578"/>
                  </a:lnTo>
                  <a:lnTo>
                    <a:pt x="452" y="578"/>
                  </a:lnTo>
                  <a:lnTo>
                    <a:pt x="456" y="572"/>
                  </a:lnTo>
                  <a:lnTo>
                    <a:pt x="460" y="564"/>
                  </a:lnTo>
                  <a:lnTo>
                    <a:pt x="472" y="528"/>
                  </a:lnTo>
                  <a:lnTo>
                    <a:pt x="472" y="528"/>
                  </a:lnTo>
                  <a:lnTo>
                    <a:pt x="472" y="542"/>
                  </a:lnTo>
                  <a:lnTo>
                    <a:pt x="472" y="552"/>
                  </a:lnTo>
                  <a:lnTo>
                    <a:pt x="468" y="562"/>
                  </a:lnTo>
                  <a:lnTo>
                    <a:pt x="466" y="572"/>
                  </a:lnTo>
                  <a:lnTo>
                    <a:pt x="458" y="588"/>
                  </a:lnTo>
                  <a:lnTo>
                    <a:pt x="450" y="600"/>
                  </a:lnTo>
                  <a:lnTo>
                    <a:pt x="450" y="600"/>
                  </a:lnTo>
                  <a:lnTo>
                    <a:pt x="460" y="592"/>
                  </a:lnTo>
                  <a:lnTo>
                    <a:pt x="470" y="580"/>
                  </a:lnTo>
                  <a:lnTo>
                    <a:pt x="476" y="562"/>
                  </a:lnTo>
                  <a:lnTo>
                    <a:pt x="480" y="544"/>
                  </a:lnTo>
                  <a:lnTo>
                    <a:pt x="480" y="544"/>
                  </a:lnTo>
                  <a:lnTo>
                    <a:pt x="480" y="560"/>
                  </a:lnTo>
                  <a:lnTo>
                    <a:pt x="480" y="574"/>
                  </a:lnTo>
                  <a:lnTo>
                    <a:pt x="476" y="586"/>
                  </a:lnTo>
                  <a:lnTo>
                    <a:pt x="470" y="596"/>
                  </a:lnTo>
                  <a:lnTo>
                    <a:pt x="464" y="604"/>
                  </a:lnTo>
                  <a:lnTo>
                    <a:pt x="456" y="610"/>
                  </a:lnTo>
                  <a:lnTo>
                    <a:pt x="438" y="622"/>
                  </a:lnTo>
                  <a:lnTo>
                    <a:pt x="438" y="622"/>
                  </a:lnTo>
                  <a:lnTo>
                    <a:pt x="452" y="618"/>
                  </a:lnTo>
                  <a:lnTo>
                    <a:pt x="464" y="612"/>
                  </a:lnTo>
                  <a:lnTo>
                    <a:pt x="476" y="604"/>
                  </a:lnTo>
                  <a:lnTo>
                    <a:pt x="484" y="596"/>
                  </a:lnTo>
                  <a:lnTo>
                    <a:pt x="494" y="580"/>
                  </a:lnTo>
                  <a:lnTo>
                    <a:pt x="498" y="572"/>
                  </a:lnTo>
                  <a:lnTo>
                    <a:pt x="498" y="572"/>
                  </a:lnTo>
                  <a:lnTo>
                    <a:pt x="500" y="588"/>
                  </a:lnTo>
                  <a:lnTo>
                    <a:pt x="500" y="588"/>
                  </a:lnTo>
                  <a:lnTo>
                    <a:pt x="498" y="588"/>
                  </a:lnTo>
                  <a:lnTo>
                    <a:pt x="498" y="588"/>
                  </a:lnTo>
                  <a:lnTo>
                    <a:pt x="490" y="598"/>
                  </a:lnTo>
                  <a:lnTo>
                    <a:pt x="480" y="606"/>
                  </a:lnTo>
                  <a:lnTo>
                    <a:pt x="468" y="616"/>
                  </a:lnTo>
                  <a:lnTo>
                    <a:pt x="454" y="624"/>
                  </a:lnTo>
                  <a:lnTo>
                    <a:pt x="438" y="632"/>
                  </a:lnTo>
                  <a:lnTo>
                    <a:pt x="420" y="638"/>
                  </a:lnTo>
                  <a:lnTo>
                    <a:pt x="402" y="644"/>
                  </a:lnTo>
                  <a:lnTo>
                    <a:pt x="384" y="646"/>
                  </a:lnTo>
                  <a:lnTo>
                    <a:pt x="364" y="648"/>
                  </a:lnTo>
                  <a:lnTo>
                    <a:pt x="344" y="648"/>
                  </a:lnTo>
                  <a:lnTo>
                    <a:pt x="324" y="646"/>
                  </a:lnTo>
                  <a:lnTo>
                    <a:pt x="304" y="640"/>
                  </a:lnTo>
                  <a:lnTo>
                    <a:pt x="284" y="630"/>
                  </a:lnTo>
                  <a:lnTo>
                    <a:pt x="264" y="618"/>
                  </a:lnTo>
                  <a:lnTo>
                    <a:pt x="244" y="602"/>
                  </a:lnTo>
                  <a:lnTo>
                    <a:pt x="224" y="580"/>
                  </a:lnTo>
                  <a:lnTo>
                    <a:pt x="224" y="580"/>
                  </a:lnTo>
                  <a:close/>
                  <a:moveTo>
                    <a:pt x="510" y="574"/>
                  </a:moveTo>
                  <a:lnTo>
                    <a:pt x="510" y="574"/>
                  </a:lnTo>
                  <a:lnTo>
                    <a:pt x="516" y="548"/>
                  </a:lnTo>
                  <a:lnTo>
                    <a:pt x="522" y="524"/>
                  </a:lnTo>
                  <a:lnTo>
                    <a:pt x="522" y="524"/>
                  </a:lnTo>
                  <a:lnTo>
                    <a:pt x="522" y="540"/>
                  </a:lnTo>
                  <a:lnTo>
                    <a:pt x="520" y="554"/>
                  </a:lnTo>
                  <a:lnTo>
                    <a:pt x="516" y="566"/>
                  </a:lnTo>
                  <a:lnTo>
                    <a:pt x="510" y="574"/>
                  </a:lnTo>
                  <a:lnTo>
                    <a:pt x="510" y="574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4" name="组合 42"/>
          <p:cNvGrpSpPr/>
          <p:nvPr/>
        </p:nvGrpSpPr>
        <p:grpSpPr>
          <a:xfrm>
            <a:off x="6526918" y="2211715"/>
            <a:ext cx="1807502" cy="2893043"/>
            <a:chOff x="6625929" y="1325899"/>
            <a:chExt cx="1807502" cy="2893043"/>
          </a:xfrm>
        </p:grpSpPr>
        <p:sp>
          <p:nvSpPr>
            <p:cNvPr id="25" name="矩形: 圆角 28">
              <a:extLst>
                <a:ext uri="{FF2B5EF4-FFF2-40B4-BE49-F238E27FC236}">
                  <a16:creationId xmlns:a16="http://schemas.microsoft.com/office/drawing/2014/main" id="{057F3423-BD53-4964-BFF6-5B784FCA5469}"/>
                </a:ext>
              </a:extLst>
            </p:cNvPr>
            <p:cNvSpPr/>
            <p:nvPr/>
          </p:nvSpPr>
          <p:spPr>
            <a:xfrm>
              <a:off x="6838842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6" name="直接连接符 29">
              <a:extLst>
                <a:ext uri="{FF2B5EF4-FFF2-40B4-BE49-F238E27FC236}">
                  <a16:creationId xmlns:a16="http://schemas.microsoft.com/office/drawing/2014/main" id="{2015FFBC-3E22-48BC-A815-97A9B8E2831A}"/>
                </a:ext>
              </a:extLst>
            </p:cNvPr>
            <p:cNvCxnSpPr/>
            <p:nvPr/>
          </p:nvCxnSpPr>
          <p:spPr>
            <a:xfrm flipH="1">
              <a:off x="6831974" y="3270274"/>
              <a:ext cx="58600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任意多边形: 形状 30">
              <a:extLst>
                <a:ext uri="{FF2B5EF4-FFF2-40B4-BE49-F238E27FC236}">
                  <a16:creationId xmlns:a16="http://schemas.microsoft.com/office/drawing/2014/main" id="{DC1ABB2B-6C09-4172-A872-9F04D36FDB52}"/>
                </a:ext>
              </a:extLst>
            </p:cNvPr>
            <p:cNvSpPr/>
            <p:nvPr/>
          </p:nvSpPr>
          <p:spPr>
            <a:xfrm rot="18914935">
              <a:off x="7469952" y="3228698"/>
              <a:ext cx="47936" cy="170375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: 形状 31">
              <a:extLst>
                <a:ext uri="{FF2B5EF4-FFF2-40B4-BE49-F238E27FC236}">
                  <a16:creationId xmlns:a16="http://schemas.microsoft.com/office/drawing/2014/main" id="{8A4ACC2F-8020-4D65-914E-8ED97CC74D3F}"/>
                </a:ext>
              </a:extLst>
            </p:cNvPr>
            <p:cNvSpPr/>
            <p:nvPr/>
          </p:nvSpPr>
          <p:spPr>
            <a:xfrm rot="2703745">
              <a:off x="7557041" y="3228050"/>
              <a:ext cx="47936" cy="17192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9" name="直接连接符 32">
              <a:extLst>
                <a:ext uri="{FF2B5EF4-FFF2-40B4-BE49-F238E27FC236}">
                  <a16:creationId xmlns:a16="http://schemas.microsoft.com/office/drawing/2014/main" id="{3019B23C-59B5-4BC2-90F9-4BF5E826ED5E}"/>
                </a:ext>
              </a:extLst>
            </p:cNvPr>
            <p:cNvCxnSpPr/>
            <p:nvPr/>
          </p:nvCxnSpPr>
          <p:spPr>
            <a:xfrm flipH="1">
              <a:off x="7651841" y="3270275"/>
              <a:ext cx="5755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00643B8-0849-4623-B49C-2C233A6615CD}"/>
                </a:ext>
              </a:extLst>
            </p:cNvPr>
            <p:cNvSpPr/>
            <p:nvPr/>
          </p:nvSpPr>
          <p:spPr>
            <a:xfrm>
              <a:off x="6625929" y="3492595"/>
              <a:ext cx="1807502" cy="72634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  <a:buClr>
                  <a:srgbClr val="E24848"/>
                </a:buClr>
              </a:pPr>
              <a:r>
                <a:rPr lang="zh-TW" altLang="en-US" sz="1200" noProof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嬰兒用品、旅遊資訊</a:t>
              </a:r>
              <a:endParaRPr lang="zh-CN" altLang="en-US" sz="1200" noProof="1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FB354A6-D307-47C8-8898-4D863FB194A9}"/>
                </a:ext>
              </a:extLst>
            </p:cNvPr>
            <p:cNvSpPr/>
            <p:nvPr/>
          </p:nvSpPr>
          <p:spPr>
            <a:xfrm>
              <a:off x="6832003" y="2789998"/>
              <a:ext cx="1402198" cy="253916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zh-TW" altLang="en-US" sz="1600" b="1" noProof="1" smtClean="0">
                  <a:solidFill>
                    <a:schemeClr val="accent4">
                      <a:lumMod val="100000"/>
                    </a:schemeClr>
                  </a:solidFill>
                  <a:ea typeface="微软雅黑" panose="020B0503020204020204" pitchFamily="34" charset="-122"/>
                </a:rPr>
                <a:t>新手媽媽</a:t>
              </a:r>
              <a:endParaRPr lang="zh-CN" altLang="en-US" sz="1600" b="1" noProof="1">
                <a:solidFill>
                  <a:schemeClr val="accent4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1697D74-AC91-495C-B65B-E296D3A34680}"/>
                </a:ext>
              </a:extLst>
            </p:cNvPr>
            <p:cNvSpPr/>
            <p:nvPr/>
          </p:nvSpPr>
          <p:spPr>
            <a:xfrm>
              <a:off x="6838842" y="3034219"/>
              <a:ext cx="1395351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en-US" altLang="zh-CN" sz="1400" noProof="1" smtClean="0">
                  <a:ea typeface="微软雅黑" panose="020B0503020204020204" pitchFamily="34" charset="-122"/>
                </a:rPr>
                <a:t>30</a:t>
              </a:r>
              <a:endParaRPr lang="zh-CN" altLang="en-US" sz="1400" noProof="1"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: 形状 37">
              <a:extLst>
                <a:ext uri="{FF2B5EF4-FFF2-40B4-BE49-F238E27FC236}">
                  <a16:creationId xmlns:a16="http://schemas.microsoft.com/office/drawing/2014/main" id="{99AC7181-4159-4F14-B6AF-A2558F194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346" y="1712076"/>
              <a:ext cx="864560" cy="960300"/>
            </a:xfrm>
            <a:custGeom>
              <a:avLst/>
              <a:gdLst>
                <a:gd name="T0" fmla="*/ 408 w 596"/>
                <a:gd name="T1" fmla="*/ 488 h 662"/>
                <a:gd name="T2" fmla="*/ 294 w 596"/>
                <a:gd name="T3" fmla="*/ 646 h 662"/>
                <a:gd name="T4" fmla="*/ 174 w 596"/>
                <a:gd name="T5" fmla="*/ 474 h 662"/>
                <a:gd name="T6" fmla="*/ 232 w 596"/>
                <a:gd name="T7" fmla="*/ 432 h 662"/>
                <a:gd name="T8" fmla="*/ 278 w 596"/>
                <a:gd name="T9" fmla="*/ 410 h 662"/>
                <a:gd name="T10" fmla="*/ 310 w 596"/>
                <a:gd name="T11" fmla="*/ 412 h 662"/>
                <a:gd name="T12" fmla="*/ 358 w 596"/>
                <a:gd name="T13" fmla="*/ 438 h 662"/>
                <a:gd name="T14" fmla="*/ 398 w 596"/>
                <a:gd name="T15" fmla="*/ 478 h 662"/>
                <a:gd name="T16" fmla="*/ 370 w 596"/>
                <a:gd name="T17" fmla="*/ 458 h 662"/>
                <a:gd name="T18" fmla="*/ 382 w 596"/>
                <a:gd name="T19" fmla="*/ 344 h 662"/>
                <a:gd name="T20" fmla="*/ 424 w 596"/>
                <a:gd name="T21" fmla="*/ 384 h 662"/>
                <a:gd name="T22" fmla="*/ 404 w 596"/>
                <a:gd name="T23" fmla="*/ 336 h 662"/>
                <a:gd name="T24" fmla="*/ 448 w 596"/>
                <a:gd name="T25" fmla="*/ 352 h 662"/>
                <a:gd name="T26" fmla="*/ 434 w 596"/>
                <a:gd name="T27" fmla="*/ 338 h 662"/>
                <a:gd name="T28" fmla="*/ 444 w 596"/>
                <a:gd name="T29" fmla="*/ 332 h 662"/>
                <a:gd name="T30" fmla="*/ 436 w 596"/>
                <a:gd name="T31" fmla="*/ 308 h 662"/>
                <a:gd name="T32" fmla="*/ 486 w 596"/>
                <a:gd name="T33" fmla="*/ 318 h 662"/>
                <a:gd name="T34" fmla="*/ 448 w 596"/>
                <a:gd name="T35" fmla="*/ 278 h 662"/>
                <a:gd name="T36" fmla="*/ 478 w 596"/>
                <a:gd name="T37" fmla="*/ 188 h 662"/>
                <a:gd name="T38" fmla="*/ 458 w 596"/>
                <a:gd name="T39" fmla="*/ 106 h 662"/>
                <a:gd name="T40" fmla="*/ 378 w 596"/>
                <a:gd name="T41" fmla="*/ 44 h 662"/>
                <a:gd name="T42" fmla="*/ 306 w 596"/>
                <a:gd name="T43" fmla="*/ 6 h 662"/>
                <a:gd name="T44" fmla="*/ 204 w 596"/>
                <a:gd name="T45" fmla="*/ 20 h 662"/>
                <a:gd name="T46" fmla="*/ 148 w 596"/>
                <a:gd name="T47" fmla="*/ 68 h 662"/>
                <a:gd name="T48" fmla="*/ 106 w 596"/>
                <a:gd name="T49" fmla="*/ 122 h 662"/>
                <a:gd name="T50" fmla="*/ 114 w 596"/>
                <a:gd name="T51" fmla="*/ 198 h 662"/>
                <a:gd name="T52" fmla="*/ 84 w 596"/>
                <a:gd name="T53" fmla="*/ 232 h 662"/>
                <a:gd name="T54" fmla="*/ 114 w 596"/>
                <a:gd name="T55" fmla="*/ 234 h 662"/>
                <a:gd name="T56" fmla="*/ 146 w 596"/>
                <a:gd name="T57" fmla="*/ 308 h 662"/>
                <a:gd name="T58" fmla="*/ 136 w 596"/>
                <a:gd name="T59" fmla="*/ 338 h 662"/>
                <a:gd name="T60" fmla="*/ 162 w 596"/>
                <a:gd name="T61" fmla="*/ 334 h 662"/>
                <a:gd name="T62" fmla="*/ 182 w 596"/>
                <a:gd name="T63" fmla="*/ 298 h 662"/>
                <a:gd name="T64" fmla="*/ 168 w 596"/>
                <a:gd name="T65" fmla="*/ 356 h 662"/>
                <a:gd name="T66" fmla="*/ 194 w 596"/>
                <a:gd name="T67" fmla="*/ 346 h 662"/>
                <a:gd name="T68" fmla="*/ 152 w 596"/>
                <a:gd name="T69" fmla="*/ 362 h 662"/>
                <a:gd name="T70" fmla="*/ 196 w 596"/>
                <a:gd name="T71" fmla="*/ 358 h 662"/>
                <a:gd name="T72" fmla="*/ 226 w 596"/>
                <a:gd name="T73" fmla="*/ 366 h 662"/>
                <a:gd name="T74" fmla="*/ 218 w 596"/>
                <a:gd name="T75" fmla="*/ 448 h 662"/>
                <a:gd name="T76" fmla="*/ 150 w 596"/>
                <a:gd name="T77" fmla="*/ 474 h 662"/>
                <a:gd name="T78" fmla="*/ 38 w 596"/>
                <a:gd name="T79" fmla="*/ 544 h 662"/>
                <a:gd name="T80" fmla="*/ 572 w 596"/>
                <a:gd name="T81" fmla="*/ 582 h 662"/>
                <a:gd name="T82" fmla="*/ 206 w 596"/>
                <a:gd name="T83" fmla="*/ 324 h 662"/>
                <a:gd name="T84" fmla="*/ 174 w 596"/>
                <a:gd name="T85" fmla="*/ 214 h 662"/>
                <a:gd name="T86" fmla="*/ 220 w 596"/>
                <a:gd name="T87" fmla="*/ 142 h 662"/>
                <a:gd name="T88" fmla="*/ 192 w 596"/>
                <a:gd name="T89" fmla="*/ 198 h 662"/>
                <a:gd name="T90" fmla="*/ 248 w 596"/>
                <a:gd name="T91" fmla="*/ 152 h 662"/>
                <a:gd name="T92" fmla="*/ 274 w 596"/>
                <a:gd name="T93" fmla="*/ 160 h 662"/>
                <a:gd name="T94" fmla="*/ 316 w 596"/>
                <a:gd name="T95" fmla="*/ 116 h 662"/>
                <a:gd name="T96" fmla="*/ 278 w 596"/>
                <a:gd name="T97" fmla="*/ 212 h 662"/>
                <a:gd name="T98" fmla="*/ 356 w 596"/>
                <a:gd name="T99" fmla="*/ 116 h 662"/>
                <a:gd name="T100" fmla="*/ 374 w 596"/>
                <a:gd name="T101" fmla="*/ 148 h 662"/>
                <a:gd name="T102" fmla="*/ 414 w 596"/>
                <a:gd name="T103" fmla="*/ 180 h 662"/>
                <a:gd name="T104" fmla="*/ 396 w 596"/>
                <a:gd name="T105" fmla="*/ 224 h 662"/>
                <a:gd name="T106" fmla="*/ 404 w 596"/>
                <a:gd name="T107" fmla="*/ 282 h 662"/>
                <a:gd name="T108" fmla="*/ 380 w 596"/>
                <a:gd name="T109" fmla="*/ 338 h 662"/>
                <a:gd name="T110" fmla="*/ 294 w 596"/>
                <a:gd name="T111" fmla="*/ 408 h 662"/>
                <a:gd name="T112" fmla="*/ 212 w 596"/>
                <a:gd name="T113" fmla="*/ 336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6" h="662">
                  <a:moveTo>
                    <a:pt x="548" y="538"/>
                  </a:moveTo>
                  <a:lnTo>
                    <a:pt x="548" y="538"/>
                  </a:lnTo>
                  <a:lnTo>
                    <a:pt x="520" y="522"/>
                  </a:lnTo>
                  <a:lnTo>
                    <a:pt x="476" y="502"/>
                  </a:lnTo>
                  <a:lnTo>
                    <a:pt x="414" y="472"/>
                  </a:lnTo>
                  <a:lnTo>
                    <a:pt x="414" y="472"/>
                  </a:lnTo>
                  <a:lnTo>
                    <a:pt x="408" y="488"/>
                  </a:lnTo>
                  <a:lnTo>
                    <a:pt x="400" y="506"/>
                  </a:lnTo>
                  <a:lnTo>
                    <a:pt x="382" y="536"/>
                  </a:lnTo>
                  <a:lnTo>
                    <a:pt x="364" y="566"/>
                  </a:lnTo>
                  <a:lnTo>
                    <a:pt x="344" y="592"/>
                  </a:lnTo>
                  <a:lnTo>
                    <a:pt x="324" y="614"/>
                  </a:lnTo>
                  <a:lnTo>
                    <a:pt x="308" y="632"/>
                  </a:lnTo>
                  <a:lnTo>
                    <a:pt x="294" y="646"/>
                  </a:lnTo>
                  <a:lnTo>
                    <a:pt x="294" y="646"/>
                  </a:lnTo>
                  <a:lnTo>
                    <a:pt x="276" y="628"/>
                  </a:lnTo>
                  <a:lnTo>
                    <a:pt x="256" y="604"/>
                  </a:lnTo>
                  <a:lnTo>
                    <a:pt x="238" y="580"/>
                  </a:lnTo>
                  <a:lnTo>
                    <a:pt x="220" y="554"/>
                  </a:lnTo>
                  <a:lnTo>
                    <a:pt x="192" y="508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212" y="464"/>
                  </a:lnTo>
                  <a:lnTo>
                    <a:pt x="214" y="462"/>
                  </a:lnTo>
                  <a:lnTo>
                    <a:pt x="214" y="462"/>
                  </a:lnTo>
                  <a:lnTo>
                    <a:pt x="222" y="454"/>
                  </a:lnTo>
                  <a:lnTo>
                    <a:pt x="228" y="444"/>
                  </a:lnTo>
                  <a:lnTo>
                    <a:pt x="232" y="432"/>
                  </a:lnTo>
                  <a:lnTo>
                    <a:pt x="234" y="420"/>
                  </a:lnTo>
                  <a:lnTo>
                    <a:pt x="234" y="394"/>
                  </a:lnTo>
                  <a:lnTo>
                    <a:pt x="234" y="374"/>
                  </a:lnTo>
                  <a:lnTo>
                    <a:pt x="234" y="374"/>
                  </a:lnTo>
                  <a:lnTo>
                    <a:pt x="248" y="388"/>
                  </a:lnTo>
                  <a:lnTo>
                    <a:pt x="264" y="402"/>
                  </a:lnTo>
                  <a:lnTo>
                    <a:pt x="278" y="410"/>
                  </a:lnTo>
                  <a:lnTo>
                    <a:pt x="286" y="414"/>
                  </a:lnTo>
                  <a:lnTo>
                    <a:pt x="294" y="414"/>
                  </a:lnTo>
                  <a:lnTo>
                    <a:pt x="294" y="414"/>
                  </a:lnTo>
                  <a:lnTo>
                    <a:pt x="296" y="414"/>
                  </a:lnTo>
                  <a:lnTo>
                    <a:pt x="296" y="414"/>
                  </a:lnTo>
                  <a:lnTo>
                    <a:pt x="302" y="414"/>
                  </a:lnTo>
                  <a:lnTo>
                    <a:pt x="310" y="412"/>
                  </a:lnTo>
                  <a:lnTo>
                    <a:pt x="326" y="404"/>
                  </a:lnTo>
                  <a:lnTo>
                    <a:pt x="342" y="390"/>
                  </a:lnTo>
                  <a:lnTo>
                    <a:pt x="356" y="376"/>
                  </a:lnTo>
                  <a:lnTo>
                    <a:pt x="356" y="376"/>
                  </a:lnTo>
                  <a:lnTo>
                    <a:pt x="356" y="396"/>
                  </a:lnTo>
                  <a:lnTo>
                    <a:pt x="356" y="424"/>
                  </a:lnTo>
                  <a:lnTo>
                    <a:pt x="358" y="438"/>
                  </a:lnTo>
                  <a:lnTo>
                    <a:pt x="360" y="450"/>
                  </a:lnTo>
                  <a:lnTo>
                    <a:pt x="364" y="460"/>
                  </a:lnTo>
                  <a:lnTo>
                    <a:pt x="370" y="468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98" y="478"/>
                  </a:lnTo>
                  <a:lnTo>
                    <a:pt x="410" y="480"/>
                  </a:lnTo>
                  <a:lnTo>
                    <a:pt x="412" y="474"/>
                  </a:lnTo>
                  <a:lnTo>
                    <a:pt x="412" y="474"/>
                  </a:lnTo>
                  <a:lnTo>
                    <a:pt x="400" y="472"/>
                  </a:lnTo>
                  <a:lnTo>
                    <a:pt x="374" y="464"/>
                  </a:lnTo>
                  <a:lnTo>
                    <a:pt x="374" y="464"/>
                  </a:lnTo>
                  <a:lnTo>
                    <a:pt x="370" y="458"/>
                  </a:lnTo>
                  <a:lnTo>
                    <a:pt x="366" y="448"/>
                  </a:lnTo>
                  <a:lnTo>
                    <a:pt x="362" y="424"/>
                  </a:lnTo>
                  <a:lnTo>
                    <a:pt x="362" y="396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82" y="344"/>
                  </a:lnTo>
                  <a:lnTo>
                    <a:pt x="382" y="344"/>
                  </a:lnTo>
                  <a:lnTo>
                    <a:pt x="384" y="352"/>
                  </a:lnTo>
                  <a:lnTo>
                    <a:pt x="388" y="360"/>
                  </a:lnTo>
                  <a:lnTo>
                    <a:pt x="392" y="366"/>
                  </a:lnTo>
                  <a:lnTo>
                    <a:pt x="398" y="370"/>
                  </a:lnTo>
                  <a:lnTo>
                    <a:pt x="412" y="380"/>
                  </a:lnTo>
                  <a:lnTo>
                    <a:pt x="424" y="384"/>
                  </a:lnTo>
                  <a:lnTo>
                    <a:pt x="424" y="384"/>
                  </a:lnTo>
                  <a:lnTo>
                    <a:pt x="414" y="378"/>
                  </a:lnTo>
                  <a:lnTo>
                    <a:pt x="408" y="370"/>
                  </a:lnTo>
                  <a:lnTo>
                    <a:pt x="404" y="362"/>
                  </a:lnTo>
                  <a:lnTo>
                    <a:pt x="400" y="356"/>
                  </a:lnTo>
                  <a:lnTo>
                    <a:pt x="400" y="348"/>
                  </a:lnTo>
                  <a:lnTo>
                    <a:pt x="402" y="342"/>
                  </a:lnTo>
                  <a:lnTo>
                    <a:pt x="404" y="336"/>
                  </a:lnTo>
                  <a:lnTo>
                    <a:pt x="408" y="332"/>
                  </a:lnTo>
                  <a:lnTo>
                    <a:pt x="408" y="332"/>
                  </a:lnTo>
                  <a:lnTo>
                    <a:pt x="412" y="336"/>
                  </a:lnTo>
                  <a:lnTo>
                    <a:pt x="418" y="342"/>
                  </a:lnTo>
                  <a:lnTo>
                    <a:pt x="424" y="346"/>
                  </a:lnTo>
                  <a:lnTo>
                    <a:pt x="432" y="348"/>
                  </a:lnTo>
                  <a:lnTo>
                    <a:pt x="448" y="352"/>
                  </a:lnTo>
                  <a:lnTo>
                    <a:pt x="454" y="350"/>
                  </a:lnTo>
                  <a:lnTo>
                    <a:pt x="458" y="350"/>
                  </a:lnTo>
                  <a:lnTo>
                    <a:pt x="458" y="350"/>
                  </a:lnTo>
                  <a:lnTo>
                    <a:pt x="448" y="348"/>
                  </a:lnTo>
                  <a:lnTo>
                    <a:pt x="442" y="346"/>
                  </a:lnTo>
                  <a:lnTo>
                    <a:pt x="438" y="342"/>
                  </a:lnTo>
                  <a:lnTo>
                    <a:pt x="434" y="338"/>
                  </a:lnTo>
                  <a:lnTo>
                    <a:pt x="434" y="338"/>
                  </a:lnTo>
                  <a:lnTo>
                    <a:pt x="442" y="340"/>
                  </a:lnTo>
                  <a:lnTo>
                    <a:pt x="450" y="340"/>
                  </a:lnTo>
                  <a:lnTo>
                    <a:pt x="456" y="336"/>
                  </a:lnTo>
                  <a:lnTo>
                    <a:pt x="456" y="336"/>
                  </a:lnTo>
                  <a:lnTo>
                    <a:pt x="450" y="336"/>
                  </a:lnTo>
                  <a:lnTo>
                    <a:pt x="444" y="332"/>
                  </a:lnTo>
                  <a:lnTo>
                    <a:pt x="440" y="328"/>
                  </a:lnTo>
                  <a:lnTo>
                    <a:pt x="436" y="324"/>
                  </a:lnTo>
                  <a:lnTo>
                    <a:pt x="432" y="312"/>
                  </a:lnTo>
                  <a:lnTo>
                    <a:pt x="432" y="306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8"/>
                  </a:lnTo>
                  <a:lnTo>
                    <a:pt x="442" y="314"/>
                  </a:lnTo>
                  <a:lnTo>
                    <a:pt x="448" y="318"/>
                  </a:lnTo>
                  <a:lnTo>
                    <a:pt x="456" y="320"/>
                  </a:lnTo>
                  <a:lnTo>
                    <a:pt x="466" y="322"/>
                  </a:lnTo>
                  <a:lnTo>
                    <a:pt x="474" y="322"/>
                  </a:lnTo>
                  <a:lnTo>
                    <a:pt x="480" y="320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72" y="316"/>
                  </a:lnTo>
                  <a:lnTo>
                    <a:pt x="462" y="310"/>
                  </a:lnTo>
                  <a:lnTo>
                    <a:pt x="454" y="304"/>
                  </a:lnTo>
                  <a:lnTo>
                    <a:pt x="450" y="296"/>
                  </a:lnTo>
                  <a:lnTo>
                    <a:pt x="448" y="286"/>
                  </a:lnTo>
                  <a:lnTo>
                    <a:pt x="448" y="278"/>
                  </a:lnTo>
                  <a:lnTo>
                    <a:pt x="450" y="272"/>
                  </a:lnTo>
                  <a:lnTo>
                    <a:pt x="450" y="268"/>
                  </a:lnTo>
                  <a:lnTo>
                    <a:pt x="450" y="268"/>
                  </a:lnTo>
                  <a:lnTo>
                    <a:pt x="456" y="260"/>
                  </a:lnTo>
                  <a:lnTo>
                    <a:pt x="462" y="250"/>
                  </a:lnTo>
                  <a:lnTo>
                    <a:pt x="468" y="228"/>
                  </a:lnTo>
                  <a:lnTo>
                    <a:pt x="478" y="188"/>
                  </a:lnTo>
                  <a:lnTo>
                    <a:pt x="478" y="188"/>
                  </a:lnTo>
                  <a:lnTo>
                    <a:pt x="478" y="176"/>
                  </a:lnTo>
                  <a:lnTo>
                    <a:pt x="480" y="166"/>
                  </a:lnTo>
                  <a:lnTo>
                    <a:pt x="478" y="154"/>
                  </a:lnTo>
                  <a:lnTo>
                    <a:pt x="476" y="144"/>
                  </a:lnTo>
                  <a:lnTo>
                    <a:pt x="468" y="124"/>
                  </a:lnTo>
                  <a:lnTo>
                    <a:pt x="458" y="106"/>
                  </a:lnTo>
                  <a:lnTo>
                    <a:pt x="448" y="92"/>
                  </a:lnTo>
                  <a:lnTo>
                    <a:pt x="436" y="78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08" y="56"/>
                  </a:lnTo>
                  <a:lnTo>
                    <a:pt x="394" y="50"/>
                  </a:lnTo>
                  <a:lnTo>
                    <a:pt x="378" y="44"/>
                  </a:lnTo>
                  <a:lnTo>
                    <a:pt x="360" y="40"/>
                  </a:lnTo>
                  <a:lnTo>
                    <a:pt x="360" y="40"/>
                  </a:lnTo>
                  <a:lnTo>
                    <a:pt x="356" y="32"/>
                  </a:lnTo>
                  <a:lnTo>
                    <a:pt x="348" y="24"/>
                  </a:lnTo>
                  <a:lnTo>
                    <a:pt x="336" y="16"/>
                  </a:lnTo>
                  <a:lnTo>
                    <a:pt x="322" y="10"/>
                  </a:lnTo>
                  <a:lnTo>
                    <a:pt x="306" y="6"/>
                  </a:lnTo>
                  <a:lnTo>
                    <a:pt x="286" y="2"/>
                  </a:lnTo>
                  <a:lnTo>
                    <a:pt x="268" y="0"/>
                  </a:lnTo>
                  <a:lnTo>
                    <a:pt x="250" y="2"/>
                  </a:lnTo>
                  <a:lnTo>
                    <a:pt x="250" y="2"/>
                  </a:lnTo>
                  <a:lnTo>
                    <a:pt x="232" y="6"/>
                  </a:lnTo>
                  <a:lnTo>
                    <a:pt x="218" y="12"/>
                  </a:lnTo>
                  <a:lnTo>
                    <a:pt x="204" y="20"/>
                  </a:lnTo>
                  <a:lnTo>
                    <a:pt x="192" y="30"/>
                  </a:lnTo>
                  <a:lnTo>
                    <a:pt x="184" y="38"/>
                  </a:lnTo>
                  <a:lnTo>
                    <a:pt x="176" y="46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58" y="64"/>
                  </a:lnTo>
                  <a:lnTo>
                    <a:pt x="148" y="68"/>
                  </a:lnTo>
                  <a:lnTo>
                    <a:pt x="138" y="76"/>
                  </a:lnTo>
                  <a:lnTo>
                    <a:pt x="132" y="8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18" y="98"/>
                  </a:lnTo>
                  <a:lnTo>
                    <a:pt x="110" y="110"/>
                  </a:lnTo>
                  <a:lnTo>
                    <a:pt x="106" y="122"/>
                  </a:lnTo>
                  <a:lnTo>
                    <a:pt x="104" y="136"/>
                  </a:lnTo>
                  <a:lnTo>
                    <a:pt x="104" y="150"/>
                  </a:lnTo>
                  <a:lnTo>
                    <a:pt x="106" y="164"/>
                  </a:lnTo>
                  <a:lnTo>
                    <a:pt x="112" y="176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4" y="198"/>
                  </a:lnTo>
                  <a:lnTo>
                    <a:pt x="106" y="212"/>
                  </a:lnTo>
                  <a:lnTo>
                    <a:pt x="100" y="218"/>
                  </a:lnTo>
                  <a:lnTo>
                    <a:pt x="92" y="224"/>
                  </a:lnTo>
                  <a:lnTo>
                    <a:pt x="86" y="226"/>
                  </a:lnTo>
                  <a:lnTo>
                    <a:pt x="78" y="228"/>
                  </a:lnTo>
                  <a:lnTo>
                    <a:pt x="78" y="228"/>
                  </a:lnTo>
                  <a:lnTo>
                    <a:pt x="84" y="232"/>
                  </a:lnTo>
                  <a:lnTo>
                    <a:pt x="92" y="234"/>
                  </a:lnTo>
                  <a:lnTo>
                    <a:pt x="98" y="234"/>
                  </a:lnTo>
                  <a:lnTo>
                    <a:pt x="104" y="232"/>
                  </a:lnTo>
                  <a:lnTo>
                    <a:pt x="110" y="228"/>
                  </a:lnTo>
                  <a:lnTo>
                    <a:pt x="116" y="224"/>
                  </a:lnTo>
                  <a:lnTo>
                    <a:pt x="116" y="224"/>
                  </a:lnTo>
                  <a:lnTo>
                    <a:pt x="114" y="234"/>
                  </a:lnTo>
                  <a:lnTo>
                    <a:pt x="114" y="246"/>
                  </a:lnTo>
                  <a:lnTo>
                    <a:pt x="116" y="260"/>
                  </a:lnTo>
                  <a:lnTo>
                    <a:pt x="120" y="272"/>
                  </a:lnTo>
                  <a:lnTo>
                    <a:pt x="126" y="282"/>
                  </a:lnTo>
                  <a:lnTo>
                    <a:pt x="134" y="292"/>
                  </a:lnTo>
                  <a:lnTo>
                    <a:pt x="146" y="308"/>
                  </a:lnTo>
                  <a:lnTo>
                    <a:pt x="146" y="308"/>
                  </a:lnTo>
                  <a:lnTo>
                    <a:pt x="144" y="320"/>
                  </a:lnTo>
                  <a:lnTo>
                    <a:pt x="138" y="328"/>
                  </a:lnTo>
                  <a:lnTo>
                    <a:pt x="132" y="334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28" y="338"/>
                  </a:lnTo>
                  <a:lnTo>
                    <a:pt x="136" y="338"/>
                  </a:lnTo>
                  <a:lnTo>
                    <a:pt x="142" y="338"/>
                  </a:lnTo>
                  <a:lnTo>
                    <a:pt x="148" y="336"/>
                  </a:lnTo>
                  <a:lnTo>
                    <a:pt x="156" y="328"/>
                  </a:lnTo>
                  <a:lnTo>
                    <a:pt x="164" y="320"/>
                  </a:lnTo>
                  <a:lnTo>
                    <a:pt x="164" y="320"/>
                  </a:lnTo>
                  <a:lnTo>
                    <a:pt x="164" y="328"/>
                  </a:lnTo>
                  <a:lnTo>
                    <a:pt x="162" y="334"/>
                  </a:lnTo>
                  <a:lnTo>
                    <a:pt x="162" y="334"/>
                  </a:lnTo>
                  <a:lnTo>
                    <a:pt x="168" y="328"/>
                  </a:lnTo>
                  <a:lnTo>
                    <a:pt x="174" y="318"/>
                  </a:lnTo>
                  <a:lnTo>
                    <a:pt x="176" y="304"/>
                  </a:lnTo>
                  <a:lnTo>
                    <a:pt x="176" y="288"/>
                  </a:lnTo>
                  <a:lnTo>
                    <a:pt x="176" y="288"/>
                  </a:lnTo>
                  <a:lnTo>
                    <a:pt x="182" y="298"/>
                  </a:lnTo>
                  <a:lnTo>
                    <a:pt x="184" y="310"/>
                  </a:lnTo>
                  <a:lnTo>
                    <a:pt x="184" y="320"/>
                  </a:lnTo>
                  <a:lnTo>
                    <a:pt x="182" y="330"/>
                  </a:lnTo>
                  <a:lnTo>
                    <a:pt x="180" y="338"/>
                  </a:lnTo>
                  <a:lnTo>
                    <a:pt x="176" y="346"/>
                  </a:lnTo>
                  <a:lnTo>
                    <a:pt x="172" y="352"/>
                  </a:lnTo>
                  <a:lnTo>
                    <a:pt x="168" y="356"/>
                  </a:lnTo>
                  <a:lnTo>
                    <a:pt x="168" y="356"/>
                  </a:lnTo>
                  <a:lnTo>
                    <a:pt x="176" y="352"/>
                  </a:lnTo>
                  <a:lnTo>
                    <a:pt x="184" y="346"/>
                  </a:lnTo>
                  <a:lnTo>
                    <a:pt x="190" y="338"/>
                  </a:lnTo>
                  <a:lnTo>
                    <a:pt x="196" y="332"/>
                  </a:lnTo>
                  <a:lnTo>
                    <a:pt x="196" y="332"/>
                  </a:lnTo>
                  <a:lnTo>
                    <a:pt x="194" y="346"/>
                  </a:lnTo>
                  <a:lnTo>
                    <a:pt x="190" y="356"/>
                  </a:lnTo>
                  <a:lnTo>
                    <a:pt x="186" y="362"/>
                  </a:lnTo>
                  <a:lnTo>
                    <a:pt x="178" y="366"/>
                  </a:lnTo>
                  <a:lnTo>
                    <a:pt x="172" y="366"/>
                  </a:lnTo>
                  <a:lnTo>
                    <a:pt x="164" y="366"/>
                  </a:lnTo>
                  <a:lnTo>
                    <a:pt x="152" y="362"/>
                  </a:lnTo>
                  <a:lnTo>
                    <a:pt x="152" y="362"/>
                  </a:lnTo>
                  <a:lnTo>
                    <a:pt x="156" y="366"/>
                  </a:lnTo>
                  <a:lnTo>
                    <a:pt x="162" y="368"/>
                  </a:lnTo>
                  <a:lnTo>
                    <a:pt x="168" y="370"/>
                  </a:lnTo>
                  <a:lnTo>
                    <a:pt x="176" y="370"/>
                  </a:lnTo>
                  <a:lnTo>
                    <a:pt x="184" y="368"/>
                  </a:lnTo>
                  <a:lnTo>
                    <a:pt x="190" y="364"/>
                  </a:lnTo>
                  <a:lnTo>
                    <a:pt x="196" y="358"/>
                  </a:lnTo>
                  <a:lnTo>
                    <a:pt x="202" y="348"/>
                  </a:lnTo>
                  <a:lnTo>
                    <a:pt x="202" y="348"/>
                  </a:lnTo>
                  <a:lnTo>
                    <a:pt x="204" y="334"/>
                  </a:lnTo>
                  <a:lnTo>
                    <a:pt x="204" y="334"/>
                  </a:lnTo>
                  <a:lnTo>
                    <a:pt x="206" y="338"/>
                  </a:lnTo>
                  <a:lnTo>
                    <a:pt x="206" y="338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8" y="384"/>
                  </a:lnTo>
                  <a:lnTo>
                    <a:pt x="228" y="410"/>
                  </a:lnTo>
                  <a:lnTo>
                    <a:pt x="228" y="424"/>
                  </a:lnTo>
                  <a:lnTo>
                    <a:pt x="224" y="436"/>
                  </a:lnTo>
                  <a:lnTo>
                    <a:pt x="218" y="448"/>
                  </a:lnTo>
                  <a:lnTo>
                    <a:pt x="210" y="458"/>
                  </a:lnTo>
                  <a:lnTo>
                    <a:pt x="210" y="458"/>
                  </a:lnTo>
                  <a:lnTo>
                    <a:pt x="172" y="470"/>
                  </a:lnTo>
                  <a:lnTo>
                    <a:pt x="172" y="470"/>
                  </a:lnTo>
                  <a:lnTo>
                    <a:pt x="170" y="466"/>
                  </a:lnTo>
                  <a:lnTo>
                    <a:pt x="170" y="466"/>
                  </a:lnTo>
                  <a:lnTo>
                    <a:pt x="150" y="474"/>
                  </a:lnTo>
                  <a:lnTo>
                    <a:pt x="108" y="494"/>
                  </a:lnTo>
                  <a:lnTo>
                    <a:pt x="84" y="506"/>
                  </a:lnTo>
                  <a:lnTo>
                    <a:pt x="62" y="520"/>
                  </a:lnTo>
                  <a:lnTo>
                    <a:pt x="46" y="532"/>
                  </a:lnTo>
                  <a:lnTo>
                    <a:pt x="42" y="540"/>
                  </a:lnTo>
                  <a:lnTo>
                    <a:pt x="38" y="544"/>
                  </a:lnTo>
                  <a:lnTo>
                    <a:pt x="38" y="544"/>
                  </a:lnTo>
                  <a:lnTo>
                    <a:pt x="16" y="614"/>
                  </a:lnTo>
                  <a:lnTo>
                    <a:pt x="0" y="662"/>
                  </a:lnTo>
                  <a:lnTo>
                    <a:pt x="596" y="662"/>
                  </a:lnTo>
                  <a:lnTo>
                    <a:pt x="596" y="662"/>
                  </a:lnTo>
                  <a:lnTo>
                    <a:pt x="592" y="644"/>
                  </a:lnTo>
                  <a:lnTo>
                    <a:pt x="580" y="604"/>
                  </a:lnTo>
                  <a:lnTo>
                    <a:pt x="572" y="582"/>
                  </a:lnTo>
                  <a:lnTo>
                    <a:pt x="564" y="562"/>
                  </a:lnTo>
                  <a:lnTo>
                    <a:pt x="556" y="546"/>
                  </a:lnTo>
                  <a:lnTo>
                    <a:pt x="552" y="540"/>
                  </a:lnTo>
                  <a:lnTo>
                    <a:pt x="548" y="538"/>
                  </a:lnTo>
                  <a:lnTo>
                    <a:pt x="548" y="538"/>
                  </a:lnTo>
                  <a:close/>
                  <a:moveTo>
                    <a:pt x="206" y="324"/>
                  </a:moveTo>
                  <a:lnTo>
                    <a:pt x="206" y="324"/>
                  </a:lnTo>
                  <a:lnTo>
                    <a:pt x="204" y="308"/>
                  </a:lnTo>
                  <a:lnTo>
                    <a:pt x="202" y="294"/>
                  </a:lnTo>
                  <a:lnTo>
                    <a:pt x="194" y="266"/>
                  </a:lnTo>
                  <a:lnTo>
                    <a:pt x="194" y="266"/>
                  </a:lnTo>
                  <a:lnTo>
                    <a:pt x="188" y="248"/>
                  </a:lnTo>
                  <a:lnTo>
                    <a:pt x="182" y="230"/>
                  </a:lnTo>
                  <a:lnTo>
                    <a:pt x="174" y="214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74" y="198"/>
                  </a:lnTo>
                  <a:lnTo>
                    <a:pt x="188" y="184"/>
                  </a:lnTo>
                  <a:lnTo>
                    <a:pt x="204" y="164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12" y="158"/>
                  </a:lnTo>
                  <a:lnTo>
                    <a:pt x="204" y="176"/>
                  </a:lnTo>
                  <a:lnTo>
                    <a:pt x="194" y="192"/>
                  </a:lnTo>
                  <a:lnTo>
                    <a:pt x="188" y="198"/>
                  </a:lnTo>
                  <a:lnTo>
                    <a:pt x="180" y="204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202" y="192"/>
                  </a:lnTo>
                  <a:lnTo>
                    <a:pt x="212" y="184"/>
                  </a:lnTo>
                  <a:lnTo>
                    <a:pt x="222" y="174"/>
                  </a:lnTo>
                  <a:lnTo>
                    <a:pt x="238" y="154"/>
                  </a:lnTo>
                  <a:lnTo>
                    <a:pt x="256" y="132"/>
                  </a:lnTo>
                  <a:lnTo>
                    <a:pt x="256" y="132"/>
                  </a:lnTo>
                  <a:lnTo>
                    <a:pt x="248" y="152"/>
                  </a:lnTo>
                  <a:lnTo>
                    <a:pt x="242" y="174"/>
                  </a:lnTo>
                  <a:lnTo>
                    <a:pt x="234" y="214"/>
                  </a:lnTo>
                  <a:lnTo>
                    <a:pt x="234" y="214"/>
                  </a:lnTo>
                  <a:lnTo>
                    <a:pt x="248" y="200"/>
                  </a:lnTo>
                  <a:lnTo>
                    <a:pt x="260" y="188"/>
                  </a:lnTo>
                  <a:lnTo>
                    <a:pt x="268" y="174"/>
                  </a:lnTo>
                  <a:lnTo>
                    <a:pt x="274" y="160"/>
                  </a:lnTo>
                  <a:lnTo>
                    <a:pt x="274" y="160"/>
                  </a:lnTo>
                  <a:lnTo>
                    <a:pt x="282" y="148"/>
                  </a:lnTo>
                  <a:lnTo>
                    <a:pt x="290" y="134"/>
                  </a:lnTo>
                  <a:lnTo>
                    <a:pt x="304" y="118"/>
                  </a:lnTo>
                  <a:lnTo>
                    <a:pt x="320" y="102"/>
                  </a:lnTo>
                  <a:lnTo>
                    <a:pt x="320" y="102"/>
                  </a:lnTo>
                  <a:lnTo>
                    <a:pt x="316" y="116"/>
                  </a:lnTo>
                  <a:lnTo>
                    <a:pt x="314" y="128"/>
                  </a:lnTo>
                  <a:lnTo>
                    <a:pt x="312" y="152"/>
                  </a:lnTo>
                  <a:lnTo>
                    <a:pt x="310" y="166"/>
                  </a:lnTo>
                  <a:lnTo>
                    <a:pt x="304" y="180"/>
                  </a:lnTo>
                  <a:lnTo>
                    <a:pt x="294" y="194"/>
                  </a:lnTo>
                  <a:lnTo>
                    <a:pt x="278" y="212"/>
                  </a:lnTo>
                  <a:lnTo>
                    <a:pt x="278" y="212"/>
                  </a:lnTo>
                  <a:lnTo>
                    <a:pt x="294" y="204"/>
                  </a:lnTo>
                  <a:lnTo>
                    <a:pt x="308" y="194"/>
                  </a:lnTo>
                  <a:lnTo>
                    <a:pt x="322" y="180"/>
                  </a:lnTo>
                  <a:lnTo>
                    <a:pt x="334" y="166"/>
                  </a:lnTo>
                  <a:lnTo>
                    <a:pt x="344" y="148"/>
                  </a:lnTo>
                  <a:lnTo>
                    <a:pt x="350" y="132"/>
                  </a:lnTo>
                  <a:lnTo>
                    <a:pt x="356" y="116"/>
                  </a:lnTo>
                  <a:lnTo>
                    <a:pt x="358" y="100"/>
                  </a:lnTo>
                  <a:lnTo>
                    <a:pt x="358" y="100"/>
                  </a:lnTo>
                  <a:lnTo>
                    <a:pt x="360" y="126"/>
                  </a:lnTo>
                  <a:lnTo>
                    <a:pt x="360" y="126"/>
                  </a:lnTo>
                  <a:lnTo>
                    <a:pt x="360" y="132"/>
                  </a:lnTo>
                  <a:lnTo>
                    <a:pt x="364" y="138"/>
                  </a:lnTo>
                  <a:lnTo>
                    <a:pt x="374" y="148"/>
                  </a:lnTo>
                  <a:lnTo>
                    <a:pt x="386" y="156"/>
                  </a:lnTo>
                  <a:lnTo>
                    <a:pt x="398" y="162"/>
                  </a:lnTo>
                  <a:lnTo>
                    <a:pt x="398" y="162"/>
                  </a:lnTo>
                  <a:lnTo>
                    <a:pt x="402" y="164"/>
                  </a:lnTo>
                  <a:lnTo>
                    <a:pt x="408" y="170"/>
                  </a:lnTo>
                  <a:lnTo>
                    <a:pt x="410" y="174"/>
                  </a:lnTo>
                  <a:lnTo>
                    <a:pt x="414" y="180"/>
                  </a:lnTo>
                  <a:lnTo>
                    <a:pt x="414" y="188"/>
                  </a:lnTo>
                  <a:lnTo>
                    <a:pt x="414" y="194"/>
                  </a:lnTo>
                  <a:lnTo>
                    <a:pt x="412" y="202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0" y="216"/>
                  </a:lnTo>
                  <a:lnTo>
                    <a:pt x="396" y="224"/>
                  </a:lnTo>
                  <a:lnTo>
                    <a:pt x="392" y="234"/>
                  </a:lnTo>
                  <a:lnTo>
                    <a:pt x="392" y="244"/>
                  </a:lnTo>
                  <a:lnTo>
                    <a:pt x="392" y="254"/>
                  </a:lnTo>
                  <a:lnTo>
                    <a:pt x="394" y="264"/>
                  </a:lnTo>
                  <a:lnTo>
                    <a:pt x="398" y="274"/>
                  </a:lnTo>
                  <a:lnTo>
                    <a:pt x="404" y="282"/>
                  </a:lnTo>
                  <a:lnTo>
                    <a:pt x="404" y="282"/>
                  </a:lnTo>
                  <a:lnTo>
                    <a:pt x="398" y="292"/>
                  </a:lnTo>
                  <a:lnTo>
                    <a:pt x="390" y="306"/>
                  </a:lnTo>
                  <a:lnTo>
                    <a:pt x="384" y="328"/>
                  </a:lnTo>
                  <a:lnTo>
                    <a:pt x="384" y="328"/>
                  </a:lnTo>
                  <a:lnTo>
                    <a:pt x="382" y="334"/>
                  </a:lnTo>
                  <a:lnTo>
                    <a:pt x="382" y="334"/>
                  </a:lnTo>
                  <a:lnTo>
                    <a:pt x="380" y="338"/>
                  </a:lnTo>
                  <a:lnTo>
                    <a:pt x="380" y="338"/>
                  </a:lnTo>
                  <a:lnTo>
                    <a:pt x="358" y="364"/>
                  </a:lnTo>
                  <a:lnTo>
                    <a:pt x="338" y="386"/>
                  </a:lnTo>
                  <a:lnTo>
                    <a:pt x="326" y="396"/>
                  </a:lnTo>
                  <a:lnTo>
                    <a:pt x="316" y="404"/>
                  </a:lnTo>
                  <a:lnTo>
                    <a:pt x="304" y="408"/>
                  </a:lnTo>
                  <a:lnTo>
                    <a:pt x="294" y="408"/>
                  </a:lnTo>
                  <a:lnTo>
                    <a:pt x="294" y="408"/>
                  </a:lnTo>
                  <a:lnTo>
                    <a:pt x="284" y="406"/>
                  </a:lnTo>
                  <a:lnTo>
                    <a:pt x="272" y="402"/>
                  </a:lnTo>
                  <a:lnTo>
                    <a:pt x="260" y="394"/>
                  </a:lnTo>
                  <a:lnTo>
                    <a:pt x="250" y="384"/>
                  </a:lnTo>
                  <a:lnTo>
                    <a:pt x="228" y="360"/>
                  </a:lnTo>
                  <a:lnTo>
                    <a:pt x="212" y="336"/>
                  </a:lnTo>
                  <a:lnTo>
                    <a:pt x="212" y="336"/>
                  </a:lnTo>
                  <a:lnTo>
                    <a:pt x="206" y="324"/>
                  </a:lnTo>
                  <a:lnTo>
                    <a:pt x="206" y="324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4" name="组合 41"/>
          <p:cNvGrpSpPr/>
          <p:nvPr/>
        </p:nvGrpSpPr>
        <p:grpSpPr>
          <a:xfrm>
            <a:off x="4555135" y="2211715"/>
            <a:ext cx="1807502" cy="2893043"/>
            <a:chOff x="4654147" y="1325899"/>
            <a:chExt cx="1807502" cy="2893043"/>
          </a:xfrm>
        </p:grpSpPr>
        <p:sp>
          <p:nvSpPr>
            <p:cNvPr id="35" name="矩形: 圆角 20">
              <a:extLst>
                <a:ext uri="{FF2B5EF4-FFF2-40B4-BE49-F238E27FC236}">
                  <a16:creationId xmlns:a16="http://schemas.microsoft.com/office/drawing/2014/main" id="{F3CD6CDD-8995-4824-9F26-D05E08242E9F}"/>
                </a:ext>
              </a:extLst>
            </p:cNvPr>
            <p:cNvSpPr/>
            <p:nvPr/>
          </p:nvSpPr>
          <p:spPr>
            <a:xfrm>
              <a:off x="4867059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36" name="直接连接符 21">
              <a:extLst>
                <a:ext uri="{FF2B5EF4-FFF2-40B4-BE49-F238E27FC236}">
                  <a16:creationId xmlns:a16="http://schemas.microsoft.com/office/drawing/2014/main" id="{ECEFCC2C-D1C9-432A-A28D-B3C8E7B55B7D}"/>
                </a:ext>
              </a:extLst>
            </p:cNvPr>
            <p:cNvCxnSpPr/>
            <p:nvPr/>
          </p:nvCxnSpPr>
          <p:spPr>
            <a:xfrm flipH="1">
              <a:off x="4860192" y="3270274"/>
              <a:ext cx="58600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: 形状 22">
              <a:extLst>
                <a:ext uri="{FF2B5EF4-FFF2-40B4-BE49-F238E27FC236}">
                  <a16:creationId xmlns:a16="http://schemas.microsoft.com/office/drawing/2014/main" id="{0E50FE10-FF0D-4366-AE02-062015E05F10}"/>
                </a:ext>
              </a:extLst>
            </p:cNvPr>
            <p:cNvSpPr/>
            <p:nvPr/>
          </p:nvSpPr>
          <p:spPr>
            <a:xfrm rot="18914935">
              <a:off x="5498170" y="3228698"/>
              <a:ext cx="47936" cy="170375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: 形状 23">
              <a:extLst>
                <a:ext uri="{FF2B5EF4-FFF2-40B4-BE49-F238E27FC236}">
                  <a16:creationId xmlns:a16="http://schemas.microsoft.com/office/drawing/2014/main" id="{3FD77691-F7C1-45A4-9EC4-902D7D14B14B}"/>
                </a:ext>
              </a:extLst>
            </p:cNvPr>
            <p:cNvSpPr/>
            <p:nvPr/>
          </p:nvSpPr>
          <p:spPr>
            <a:xfrm rot="2703745">
              <a:off x="5585259" y="3228050"/>
              <a:ext cx="47936" cy="17192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39" name="直接连接符 24">
              <a:extLst>
                <a:ext uri="{FF2B5EF4-FFF2-40B4-BE49-F238E27FC236}">
                  <a16:creationId xmlns:a16="http://schemas.microsoft.com/office/drawing/2014/main" id="{D207FD57-B662-4654-9754-57EC0970E49B}"/>
                </a:ext>
              </a:extLst>
            </p:cNvPr>
            <p:cNvCxnSpPr/>
            <p:nvPr/>
          </p:nvCxnSpPr>
          <p:spPr>
            <a:xfrm flipH="1">
              <a:off x="5680059" y="3270275"/>
              <a:ext cx="5755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AE9945-83BB-4D61-B08C-81CD64BFACFA}"/>
                </a:ext>
              </a:extLst>
            </p:cNvPr>
            <p:cNvSpPr/>
            <p:nvPr/>
          </p:nvSpPr>
          <p:spPr>
            <a:xfrm>
              <a:off x="4654147" y="3492595"/>
              <a:ext cx="1807502" cy="72634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  <a:buClr>
                  <a:srgbClr val="E24848"/>
                </a:buClr>
              </a:pPr>
              <a:r>
                <a:rPr lang="zh-TW" altLang="en-US" sz="1200" noProof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健身、運動、社交活動</a:t>
              </a:r>
              <a:endParaRPr lang="zh-CN" altLang="en-US" sz="1200" noProof="1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A9332AF-1B82-4390-BAB2-ACD45FA29F13}"/>
                </a:ext>
              </a:extLst>
            </p:cNvPr>
            <p:cNvSpPr/>
            <p:nvPr/>
          </p:nvSpPr>
          <p:spPr>
            <a:xfrm>
              <a:off x="4860220" y="2789998"/>
              <a:ext cx="1402198" cy="253916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zh-TW" altLang="en-US" sz="1600" b="1" noProof="1" smtClean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陽光型男</a:t>
              </a:r>
              <a:endParaRPr lang="zh-CN" altLang="en-US" sz="1600" b="1" noProof="1">
                <a:solidFill>
                  <a:schemeClr val="accent3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255780E-AEDC-495A-9704-E391D9D25CD8}"/>
                </a:ext>
              </a:extLst>
            </p:cNvPr>
            <p:cNvSpPr/>
            <p:nvPr/>
          </p:nvSpPr>
          <p:spPr>
            <a:xfrm>
              <a:off x="4867059" y="3034219"/>
              <a:ext cx="1395351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en-US" altLang="zh-CN" sz="1400" noProof="1" smtClean="0">
                  <a:ea typeface="微软雅黑" panose="020B0503020204020204" pitchFamily="34" charset="-122"/>
                </a:rPr>
                <a:t>23</a:t>
              </a:r>
              <a:endParaRPr lang="zh-CN" altLang="en-US" sz="1400" noProof="1"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: 形状 38">
              <a:extLst>
                <a:ext uri="{FF2B5EF4-FFF2-40B4-BE49-F238E27FC236}">
                  <a16:creationId xmlns:a16="http://schemas.microsoft.com/office/drawing/2014/main" id="{4EBC1FB0-C0BE-4FA2-80FB-8E7BFA1DB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900" y="1738276"/>
              <a:ext cx="1023299" cy="934101"/>
            </a:xfrm>
            <a:custGeom>
              <a:avLst/>
              <a:gdLst>
                <a:gd name="T0" fmla="*/ 514 w 826"/>
                <a:gd name="T1" fmla="*/ 482 h 754"/>
                <a:gd name="T2" fmla="*/ 550 w 826"/>
                <a:gd name="T3" fmla="*/ 356 h 754"/>
                <a:gd name="T4" fmla="*/ 586 w 826"/>
                <a:gd name="T5" fmla="*/ 306 h 754"/>
                <a:gd name="T6" fmla="*/ 584 w 826"/>
                <a:gd name="T7" fmla="*/ 226 h 754"/>
                <a:gd name="T8" fmla="*/ 562 w 826"/>
                <a:gd name="T9" fmla="*/ 218 h 754"/>
                <a:gd name="T10" fmla="*/ 560 w 826"/>
                <a:gd name="T11" fmla="*/ 176 h 754"/>
                <a:gd name="T12" fmla="*/ 560 w 826"/>
                <a:gd name="T13" fmla="*/ 148 h 754"/>
                <a:gd name="T14" fmla="*/ 564 w 826"/>
                <a:gd name="T15" fmla="*/ 114 h 754"/>
                <a:gd name="T16" fmla="*/ 548 w 826"/>
                <a:gd name="T17" fmla="*/ 82 h 754"/>
                <a:gd name="T18" fmla="*/ 536 w 826"/>
                <a:gd name="T19" fmla="*/ 62 h 754"/>
                <a:gd name="T20" fmla="*/ 524 w 826"/>
                <a:gd name="T21" fmla="*/ 50 h 754"/>
                <a:gd name="T22" fmla="*/ 466 w 826"/>
                <a:gd name="T23" fmla="*/ 14 h 754"/>
                <a:gd name="T24" fmla="*/ 428 w 826"/>
                <a:gd name="T25" fmla="*/ 2 h 754"/>
                <a:gd name="T26" fmla="*/ 380 w 826"/>
                <a:gd name="T27" fmla="*/ 2 h 754"/>
                <a:gd name="T28" fmla="*/ 354 w 826"/>
                <a:gd name="T29" fmla="*/ 6 h 754"/>
                <a:gd name="T30" fmla="*/ 306 w 826"/>
                <a:gd name="T31" fmla="*/ 40 h 754"/>
                <a:gd name="T32" fmla="*/ 288 w 826"/>
                <a:gd name="T33" fmla="*/ 66 h 754"/>
                <a:gd name="T34" fmla="*/ 272 w 826"/>
                <a:gd name="T35" fmla="*/ 88 h 754"/>
                <a:gd name="T36" fmla="*/ 254 w 826"/>
                <a:gd name="T37" fmla="*/ 130 h 754"/>
                <a:gd name="T38" fmla="*/ 254 w 826"/>
                <a:gd name="T39" fmla="*/ 174 h 754"/>
                <a:gd name="T40" fmla="*/ 254 w 826"/>
                <a:gd name="T41" fmla="*/ 224 h 754"/>
                <a:gd name="T42" fmla="*/ 220 w 826"/>
                <a:gd name="T43" fmla="*/ 278 h 754"/>
                <a:gd name="T44" fmla="*/ 244 w 826"/>
                <a:gd name="T45" fmla="*/ 338 h 754"/>
                <a:gd name="T46" fmla="*/ 274 w 826"/>
                <a:gd name="T47" fmla="*/ 366 h 754"/>
                <a:gd name="T48" fmla="*/ 248 w 826"/>
                <a:gd name="T49" fmla="*/ 494 h 754"/>
                <a:gd name="T50" fmla="*/ 4 w 826"/>
                <a:gd name="T51" fmla="*/ 728 h 754"/>
                <a:gd name="T52" fmla="*/ 772 w 826"/>
                <a:gd name="T53" fmla="*/ 588 h 754"/>
                <a:gd name="T54" fmla="*/ 558 w 826"/>
                <a:gd name="T55" fmla="*/ 234 h 754"/>
                <a:gd name="T56" fmla="*/ 584 w 826"/>
                <a:gd name="T57" fmla="*/ 234 h 754"/>
                <a:gd name="T58" fmla="*/ 574 w 826"/>
                <a:gd name="T59" fmla="*/ 316 h 754"/>
                <a:gd name="T60" fmla="*/ 548 w 826"/>
                <a:gd name="T61" fmla="*/ 348 h 754"/>
                <a:gd name="T62" fmla="*/ 550 w 826"/>
                <a:gd name="T63" fmla="*/ 266 h 754"/>
                <a:gd name="T64" fmla="*/ 252 w 826"/>
                <a:gd name="T65" fmla="*/ 344 h 754"/>
                <a:gd name="T66" fmla="*/ 226 w 826"/>
                <a:gd name="T67" fmla="*/ 278 h 754"/>
                <a:gd name="T68" fmla="*/ 248 w 826"/>
                <a:gd name="T69" fmla="*/ 228 h 754"/>
                <a:gd name="T70" fmla="*/ 268 w 826"/>
                <a:gd name="T71" fmla="*/ 246 h 754"/>
                <a:gd name="T72" fmla="*/ 262 w 826"/>
                <a:gd name="T73" fmla="*/ 330 h 754"/>
                <a:gd name="T74" fmla="*/ 276 w 826"/>
                <a:gd name="T75" fmla="*/ 262 h 754"/>
                <a:gd name="T76" fmla="*/ 282 w 826"/>
                <a:gd name="T77" fmla="*/ 174 h 754"/>
                <a:gd name="T78" fmla="*/ 306 w 826"/>
                <a:gd name="T79" fmla="*/ 92 h 754"/>
                <a:gd name="T80" fmla="*/ 410 w 826"/>
                <a:gd name="T81" fmla="*/ 88 h 754"/>
                <a:gd name="T82" fmla="*/ 522 w 826"/>
                <a:gd name="T83" fmla="*/ 96 h 754"/>
                <a:gd name="T84" fmla="*/ 534 w 826"/>
                <a:gd name="T85" fmla="*/ 182 h 754"/>
                <a:gd name="T86" fmla="*/ 542 w 826"/>
                <a:gd name="T87" fmla="*/ 278 h 754"/>
                <a:gd name="T88" fmla="*/ 522 w 826"/>
                <a:gd name="T89" fmla="*/ 380 h 754"/>
                <a:gd name="T90" fmla="*/ 448 w 826"/>
                <a:gd name="T91" fmla="*/ 492 h 754"/>
                <a:gd name="T92" fmla="*/ 356 w 826"/>
                <a:gd name="T93" fmla="*/ 490 h 754"/>
                <a:gd name="T94" fmla="*/ 284 w 826"/>
                <a:gd name="T95" fmla="*/ 374 h 754"/>
                <a:gd name="T96" fmla="*/ 272 w 826"/>
                <a:gd name="T97" fmla="*/ 280 h 754"/>
                <a:gd name="T98" fmla="*/ 310 w 826"/>
                <a:gd name="T99" fmla="*/ 636 h 754"/>
                <a:gd name="T100" fmla="*/ 272 w 826"/>
                <a:gd name="T101" fmla="*/ 522 h 754"/>
                <a:gd name="T102" fmla="*/ 298 w 826"/>
                <a:gd name="T103" fmla="*/ 400 h 754"/>
                <a:gd name="T104" fmla="*/ 360 w 826"/>
                <a:gd name="T105" fmla="*/ 502 h 754"/>
                <a:gd name="T106" fmla="*/ 444 w 826"/>
                <a:gd name="T107" fmla="*/ 502 h 754"/>
                <a:gd name="T108" fmla="*/ 510 w 826"/>
                <a:gd name="T109" fmla="*/ 406 h 754"/>
                <a:gd name="T110" fmla="*/ 526 w 826"/>
                <a:gd name="T111" fmla="*/ 514 h 754"/>
                <a:gd name="T112" fmla="*/ 482 w 826"/>
                <a:gd name="T113" fmla="*/ 64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6" h="754">
                  <a:moveTo>
                    <a:pt x="754" y="572"/>
                  </a:moveTo>
                  <a:lnTo>
                    <a:pt x="754" y="572"/>
                  </a:lnTo>
                  <a:lnTo>
                    <a:pt x="736" y="566"/>
                  </a:lnTo>
                  <a:lnTo>
                    <a:pt x="708" y="556"/>
                  </a:lnTo>
                  <a:lnTo>
                    <a:pt x="632" y="526"/>
                  </a:lnTo>
                  <a:lnTo>
                    <a:pt x="558" y="498"/>
                  </a:lnTo>
                  <a:lnTo>
                    <a:pt x="530" y="488"/>
                  </a:lnTo>
                  <a:lnTo>
                    <a:pt x="514" y="482"/>
                  </a:lnTo>
                  <a:lnTo>
                    <a:pt x="514" y="482"/>
                  </a:lnTo>
                  <a:lnTo>
                    <a:pt x="516" y="398"/>
                  </a:lnTo>
                  <a:lnTo>
                    <a:pt x="516" y="398"/>
                  </a:lnTo>
                  <a:lnTo>
                    <a:pt x="526" y="384"/>
                  </a:lnTo>
                  <a:lnTo>
                    <a:pt x="526" y="384"/>
                  </a:lnTo>
                  <a:lnTo>
                    <a:pt x="536" y="370"/>
                  </a:lnTo>
                  <a:lnTo>
                    <a:pt x="546" y="354"/>
                  </a:lnTo>
                  <a:lnTo>
                    <a:pt x="546" y="354"/>
                  </a:lnTo>
                  <a:lnTo>
                    <a:pt x="550" y="356"/>
                  </a:lnTo>
                  <a:lnTo>
                    <a:pt x="550" y="356"/>
                  </a:lnTo>
                  <a:lnTo>
                    <a:pt x="554" y="356"/>
                  </a:lnTo>
                  <a:lnTo>
                    <a:pt x="554" y="356"/>
                  </a:lnTo>
                  <a:lnTo>
                    <a:pt x="562" y="352"/>
                  </a:lnTo>
                  <a:lnTo>
                    <a:pt x="568" y="346"/>
                  </a:lnTo>
                  <a:lnTo>
                    <a:pt x="574" y="338"/>
                  </a:lnTo>
                  <a:lnTo>
                    <a:pt x="576" y="328"/>
                  </a:lnTo>
                  <a:lnTo>
                    <a:pt x="576" y="328"/>
                  </a:lnTo>
                  <a:lnTo>
                    <a:pt x="580" y="318"/>
                  </a:lnTo>
                  <a:lnTo>
                    <a:pt x="586" y="306"/>
                  </a:lnTo>
                  <a:lnTo>
                    <a:pt x="586" y="306"/>
                  </a:lnTo>
                  <a:lnTo>
                    <a:pt x="592" y="292"/>
                  </a:lnTo>
                  <a:lnTo>
                    <a:pt x="594" y="286"/>
                  </a:lnTo>
                  <a:lnTo>
                    <a:pt x="596" y="278"/>
                  </a:lnTo>
                  <a:lnTo>
                    <a:pt x="596" y="278"/>
                  </a:lnTo>
                  <a:lnTo>
                    <a:pt x="594" y="258"/>
                  </a:lnTo>
                  <a:lnTo>
                    <a:pt x="592" y="244"/>
                  </a:lnTo>
                  <a:lnTo>
                    <a:pt x="590" y="232"/>
                  </a:lnTo>
                  <a:lnTo>
                    <a:pt x="584" y="226"/>
                  </a:lnTo>
                  <a:lnTo>
                    <a:pt x="584" y="226"/>
                  </a:lnTo>
                  <a:lnTo>
                    <a:pt x="578" y="222"/>
                  </a:lnTo>
                  <a:lnTo>
                    <a:pt x="572" y="220"/>
                  </a:lnTo>
                  <a:lnTo>
                    <a:pt x="564" y="222"/>
                  </a:lnTo>
                  <a:lnTo>
                    <a:pt x="560" y="226"/>
                  </a:lnTo>
                  <a:lnTo>
                    <a:pt x="560" y="226"/>
                  </a:lnTo>
                  <a:lnTo>
                    <a:pt x="560" y="222"/>
                  </a:lnTo>
                  <a:lnTo>
                    <a:pt x="560" y="222"/>
                  </a:lnTo>
                  <a:lnTo>
                    <a:pt x="562" y="218"/>
                  </a:lnTo>
                  <a:lnTo>
                    <a:pt x="560" y="214"/>
                  </a:lnTo>
                  <a:lnTo>
                    <a:pt x="560" y="214"/>
                  </a:lnTo>
                  <a:lnTo>
                    <a:pt x="558" y="210"/>
                  </a:lnTo>
                  <a:lnTo>
                    <a:pt x="558" y="208"/>
                  </a:lnTo>
                  <a:lnTo>
                    <a:pt x="558" y="202"/>
                  </a:lnTo>
                  <a:lnTo>
                    <a:pt x="558" y="202"/>
                  </a:lnTo>
                  <a:lnTo>
                    <a:pt x="560" y="190"/>
                  </a:lnTo>
                  <a:lnTo>
                    <a:pt x="560" y="176"/>
                  </a:lnTo>
                  <a:lnTo>
                    <a:pt x="560" y="176"/>
                  </a:lnTo>
                  <a:lnTo>
                    <a:pt x="558" y="172"/>
                  </a:lnTo>
                  <a:lnTo>
                    <a:pt x="558" y="170"/>
                  </a:lnTo>
                  <a:lnTo>
                    <a:pt x="558" y="170"/>
                  </a:lnTo>
                  <a:lnTo>
                    <a:pt x="560" y="166"/>
                  </a:lnTo>
                  <a:lnTo>
                    <a:pt x="562" y="164"/>
                  </a:lnTo>
                  <a:lnTo>
                    <a:pt x="562" y="164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0" y="148"/>
                  </a:lnTo>
                  <a:lnTo>
                    <a:pt x="560" y="146"/>
                  </a:lnTo>
                  <a:lnTo>
                    <a:pt x="560" y="146"/>
                  </a:lnTo>
                  <a:lnTo>
                    <a:pt x="562" y="140"/>
                  </a:lnTo>
                  <a:lnTo>
                    <a:pt x="564" y="138"/>
                  </a:lnTo>
                  <a:lnTo>
                    <a:pt x="564" y="132"/>
                  </a:lnTo>
                  <a:lnTo>
                    <a:pt x="564" y="132"/>
                  </a:lnTo>
                  <a:lnTo>
                    <a:pt x="564" y="120"/>
                  </a:lnTo>
                  <a:lnTo>
                    <a:pt x="564" y="120"/>
                  </a:lnTo>
                  <a:lnTo>
                    <a:pt x="564" y="114"/>
                  </a:lnTo>
                  <a:lnTo>
                    <a:pt x="564" y="114"/>
                  </a:lnTo>
                  <a:lnTo>
                    <a:pt x="564" y="106"/>
                  </a:lnTo>
                  <a:lnTo>
                    <a:pt x="564" y="106"/>
                  </a:lnTo>
                  <a:lnTo>
                    <a:pt x="558" y="94"/>
                  </a:lnTo>
                  <a:lnTo>
                    <a:pt x="558" y="94"/>
                  </a:lnTo>
                  <a:lnTo>
                    <a:pt x="552" y="88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74"/>
                  </a:lnTo>
                  <a:lnTo>
                    <a:pt x="546" y="74"/>
                  </a:lnTo>
                  <a:lnTo>
                    <a:pt x="544" y="70"/>
                  </a:lnTo>
                  <a:lnTo>
                    <a:pt x="542" y="66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64"/>
                  </a:lnTo>
                  <a:lnTo>
                    <a:pt x="536" y="62"/>
                  </a:lnTo>
                  <a:lnTo>
                    <a:pt x="536" y="62"/>
                  </a:lnTo>
                  <a:lnTo>
                    <a:pt x="532" y="60"/>
                  </a:lnTo>
                  <a:lnTo>
                    <a:pt x="530" y="56"/>
                  </a:lnTo>
                  <a:lnTo>
                    <a:pt x="530" y="56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6" y="52"/>
                  </a:lnTo>
                  <a:lnTo>
                    <a:pt x="524" y="50"/>
                  </a:lnTo>
                  <a:lnTo>
                    <a:pt x="524" y="50"/>
                  </a:lnTo>
                  <a:lnTo>
                    <a:pt x="522" y="48"/>
                  </a:lnTo>
                  <a:lnTo>
                    <a:pt x="520" y="46"/>
                  </a:lnTo>
                  <a:lnTo>
                    <a:pt x="516" y="46"/>
                  </a:lnTo>
                  <a:lnTo>
                    <a:pt x="516" y="46"/>
                  </a:lnTo>
                  <a:lnTo>
                    <a:pt x="504" y="36"/>
                  </a:lnTo>
                  <a:lnTo>
                    <a:pt x="504" y="36"/>
                  </a:lnTo>
                  <a:lnTo>
                    <a:pt x="472" y="16"/>
                  </a:lnTo>
                  <a:lnTo>
                    <a:pt x="472" y="16"/>
                  </a:lnTo>
                  <a:lnTo>
                    <a:pt x="466" y="14"/>
                  </a:lnTo>
                  <a:lnTo>
                    <a:pt x="466" y="14"/>
                  </a:lnTo>
                  <a:lnTo>
                    <a:pt x="452" y="8"/>
                  </a:lnTo>
                  <a:lnTo>
                    <a:pt x="452" y="8"/>
                  </a:lnTo>
                  <a:lnTo>
                    <a:pt x="446" y="6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36" y="4"/>
                  </a:lnTo>
                  <a:lnTo>
                    <a:pt x="428" y="2"/>
                  </a:lnTo>
                  <a:lnTo>
                    <a:pt x="428" y="2"/>
                  </a:lnTo>
                  <a:lnTo>
                    <a:pt x="424" y="2"/>
                  </a:lnTo>
                  <a:lnTo>
                    <a:pt x="422" y="2"/>
                  </a:lnTo>
                  <a:lnTo>
                    <a:pt x="422" y="2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88" y="2"/>
                  </a:lnTo>
                  <a:lnTo>
                    <a:pt x="380" y="2"/>
                  </a:lnTo>
                  <a:lnTo>
                    <a:pt x="380" y="2"/>
                  </a:lnTo>
                  <a:lnTo>
                    <a:pt x="376" y="2"/>
                  </a:lnTo>
                  <a:lnTo>
                    <a:pt x="372" y="2"/>
                  </a:lnTo>
                  <a:lnTo>
                    <a:pt x="368" y="4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58" y="4"/>
                  </a:lnTo>
                  <a:lnTo>
                    <a:pt x="354" y="6"/>
                  </a:lnTo>
                  <a:lnTo>
                    <a:pt x="354" y="6"/>
                  </a:lnTo>
                  <a:lnTo>
                    <a:pt x="346" y="10"/>
                  </a:lnTo>
                  <a:lnTo>
                    <a:pt x="338" y="14"/>
                  </a:lnTo>
                  <a:lnTo>
                    <a:pt x="338" y="14"/>
                  </a:lnTo>
                  <a:lnTo>
                    <a:pt x="326" y="22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2" y="32"/>
                  </a:lnTo>
                  <a:lnTo>
                    <a:pt x="310" y="36"/>
                  </a:lnTo>
                  <a:lnTo>
                    <a:pt x="306" y="40"/>
                  </a:lnTo>
                  <a:lnTo>
                    <a:pt x="302" y="42"/>
                  </a:lnTo>
                  <a:lnTo>
                    <a:pt x="302" y="42"/>
                  </a:lnTo>
                  <a:lnTo>
                    <a:pt x="300" y="44"/>
                  </a:lnTo>
                  <a:lnTo>
                    <a:pt x="298" y="50"/>
                  </a:lnTo>
                  <a:lnTo>
                    <a:pt x="296" y="54"/>
                  </a:lnTo>
                  <a:lnTo>
                    <a:pt x="292" y="56"/>
                  </a:lnTo>
                  <a:lnTo>
                    <a:pt x="292" y="56"/>
                  </a:lnTo>
                  <a:lnTo>
                    <a:pt x="290" y="60"/>
                  </a:lnTo>
                  <a:lnTo>
                    <a:pt x="288" y="66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4" y="76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80"/>
                  </a:lnTo>
                  <a:lnTo>
                    <a:pt x="274" y="84"/>
                  </a:lnTo>
                  <a:lnTo>
                    <a:pt x="272" y="88"/>
                  </a:lnTo>
                  <a:lnTo>
                    <a:pt x="272" y="88"/>
                  </a:lnTo>
                  <a:lnTo>
                    <a:pt x="264" y="96"/>
                  </a:lnTo>
                  <a:lnTo>
                    <a:pt x="264" y="96"/>
                  </a:lnTo>
                  <a:lnTo>
                    <a:pt x="262" y="100"/>
                  </a:lnTo>
                  <a:lnTo>
                    <a:pt x="262" y="106"/>
                  </a:lnTo>
                  <a:lnTo>
                    <a:pt x="260" y="112"/>
                  </a:lnTo>
                  <a:lnTo>
                    <a:pt x="260" y="116"/>
                  </a:lnTo>
                  <a:lnTo>
                    <a:pt x="260" y="116"/>
                  </a:lnTo>
                  <a:lnTo>
                    <a:pt x="258" y="122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54" y="134"/>
                  </a:lnTo>
                  <a:lnTo>
                    <a:pt x="254" y="136"/>
                  </a:lnTo>
                  <a:lnTo>
                    <a:pt x="254" y="142"/>
                  </a:lnTo>
                  <a:lnTo>
                    <a:pt x="254" y="142"/>
                  </a:lnTo>
                  <a:lnTo>
                    <a:pt x="252" y="152"/>
                  </a:lnTo>
                  <a:lnTo>
                    <a:pt x="254" y="162"/>
                  </a:lnTo>
                  <a:lnTo>
                    <a:pt x="254" y="162"/>
                  </a:lnTo>
                  <a:lnTo>
                    <a:pt x="254" y="174"/>
                  </a:lnTo>
                  <a:lnTo>
                    <a:pt x="254" y="180"/>
                  </a:lnTo>
                  <a:lnTo>
                    <a:pt x="252" y="186"/>
                  </a:lnTo>
                  <a:lnTo>
                    <a:pt x="252" y="186"/>
                  </a:lnTo>
                  <a:lnTo>
                    <a:pt x="250" y="194"/>
                  </a:lnTo>
                  <a:lnTo>
                    <a:pt x="250" y="202"/>
                  </a:lnTo>
                  <a:lnTo>
                    <a:pt x="252" y="216"/>
                  </a:lnTo>
                  <a:lnTo>
                    <a:pt x="252" y="216"/>
                  </a:lnTo>
                  <a:lnTo>
                    <a:pt x="254" y="224"/>
                  </a:lnTo>
                  <a:lnTo>
                    <a:pt x="254" y="224"/>
                  </a:lnTo>
                  <a:lnTo>
                    <a:pt x="250" y="222"/>
                  </a:lnTo>
                  <a:lnTo>
                    <a:pt x="244" y="220"/>
                  </a:lnTo>
                  <a:lnTo>
                    <a:pt x="236" y="222"/>
                  </a:lnTo>
                  <a:lnTo>
                    <a:pt x="232" y="226"/>
                  </a:lnTo>
                  <a:lnTo>
                    <a:pt x="232" y="226"/>
                  </a:lnTo>
                  <a:lnTo>
                    <a:pt x="226" y="232"/>
                  </a:lnTo>
                  <a:lnTo>
                    <a:pt x="224" y="244"/>
                  </a:lnTo>
                  <a:lnTo>
                    <a:pt x="222" y="258"/>
                  </a:lnTo>
                  <a:lnTo>
                    <a:pt x="220" y="278"/>
                  </a:lnTo>
                  <a:lnTo>
                    <a:pt x="220" y="278"/>
                  </a:lnTo>
                  <a:lnTo>
                    <a:pt x="222" y="286"/>
                  </a:lnTo>
                  <a:lnTo>
                    <a:pt x="224" y="292"/>
                  </a:lnTo>
                  <a:lnTo>
                    <a:pt x="230" y="306"/>
                  </a:lnTo>
                  <a:lnTo>
                    <a:pt x="230" y="306"/>
                  </a:lnTo>
                  <a:lnTo>
                    <a:pt x="236" y="318"/>
                  </a:lnTo>
                  <a:lnTo>
                    <a:pt x="240" y="328"/>
                  </a:lnTo>
                  <a:lnTo>
                    <a:pt x="240" y="328"/>
                  </a:lnTo>
                  <a:lnTo>
                    <a:pt x="244" y="338"/>
                  </a:lnTo>
                  <a:lnTo>
                    <a:pt x="248" y="346"/>
                  </a:lnTo>
                  <a:lnTo>
                    <a:pt x="254" y="354"/>
                  </a:lnTo>
                  <a:lnTo>
                    <a:pt x="260" y="356"/>
                  </a:lnTo>
                  <a:lnTo>
                    <a:pt x="260" y="356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68" y="356"/>
                  </a:lnTo>
                  <a:lnTo>
                    <a:pt x="268" y="356"/>
                  </a:lnTo>
                  <a:lnTo>
                    <a:pt x="274" y="366"/>
                  </a:lnTo>
                  <a:lnTo>
                    <a:pt x="280" y="376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4" y="426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76" y="486"/>
                  </a:lnTo>
                  <a:lnTo>
                    <a:pt x="248" y="494"/>
                  </a:lnTo>
                  <a:lnTo>
                    <a:pt x="172" y="524"/>
                  </a:lnTo>
                  <a:lnTo>
                    <a:pt x="46" y="578"/>
                  </a:lnTo>
                  <a:lnTo>
                    <a:pt x="46" y="578"/>
                  </a:lnTo>
                  <a:lnTo>
                    <a:pt x="40" y="582"/>
                  </a:lnTo>
                  <a:lnTo>
                    <a:pt x="36" y="588"/>
                  </a:lnTo>
                  <a:lnTo>
                    <a:pt x="26" y="610"/>
                  </a:lnTo>
                  <a:lnTo>
                    <a:pt x="18" y="638"/>
                  </a:lnTo>
                  <a:lnTo>
                    <a:pt x="12" y="670"/>
                  </a:lnTo>
                  <a:lnTo>
                    <a:pt x="4" y="728"/>
                  </a:lnTo>
                  <a:lnTo>
                    <a:pt x="0" y="754"/>
                  </a:lnTo>
                  <a:lnTo>
                    <a:pt x="826" y="754"/>
                  </a:lnTo>
                  <a:lnTo>
                    <a:pt x="826" y="754"/>
                  </a:lnTo>
                  <a:lnTo>
                    <a:pt x="818" y="732"/>
                  </a:lnTo>
                  <a:lnTo>
                    <a:pt x="810" y="706"/>
                  </a:lnTo>
                  <a:lnTo>
                    <a:pt x="794" y="646"/>
                  </a:lnTo>
                  <a:lnTo>
                    <a:pt x="786" y="620"/>
                  </a:lnTo>
                  <a:lnTo>
                    <a:pt x="776" y="596"/>
                  </a:lnTo>
                  <a:lnTo>
                    <a:pt x="772" y="588"/>
                  </a:lnTo>
                  <a:lnTo>
                    <a:pt x="766" y="580"/>
                  </a:lnTo>
                  <a:lnTo>
                    <a:pt x="760" y="574"/>
                  </a:lnTo>
                  <a:lnTo>
                    <a:pt x="754" y="572"/>
                  </a:lnTo>
                  <a:lnTo>
                    <a:pt x="754" y="572"/>
                  </a:lnTo>
                  <a:close/>
                  <a:moveTo>
                    <a:pt x="558" y="246"/>
                  </a:moveTo>
                  <a:lnTo>
                    <a:pt x="558" y="246"/>
                  </a:lnTo>
                  <a:lnTo>
                    <a:pt x="558" y="242"/>
                  </a:lnTo>
                  <a:lnTo>
                    <a:pt x="558" y="234"/>
                  </a:lnTo>
                  <a:lnTo>
                    <a:pt x="558" y="234"/>
                  </a:lnTo>
                  <a:lnTo>
                    <a:pt x="558" y="230"/>
                  </a:lnTo>
                  <a:lnTo>
                    <a:pt x="560" y="232"/>
                  </a:lnTo>
                  <a:lnTo>
                    <a:pt x="560" y="232"/>
                  </a:lnTo>
                  <a:lnTo>
                    <a:pt x="564" y="230"/>
                  </a:lnTo>
                  <a:lnTo>
                    <a:pt x="570" y="228"/>
                  </a:lnTo>
                  <a:lnTo>
                    <a:pt x="574" y="226"/>
                  </a:lnTo>
                  <a:lnTo>
                    <a:pt x="580" y="230"/>
                  </a:lnTo>
                  <a:lnTo>
                    <a:pt x="580" y="230"/>
                  </a:lnTo>
                  <a:lnTo>
                    <a:pt x="584" y="234"/>
                  </a:lnTo>
                  <a:lnTo>
                    <a:pt x="586" y="242"/>
                  </a:lnTo>
                  <a:lnTo>
                    <a:pt x="588" y="256"/>
                  </a:lnTo>
                  <a:lnTo>
                    <a:pt x="590" y="278"/>
                  </a:lnTo>
                  <a:lnTo>
                    <a:pt x="590" y="278"/>
                  </a:lnTo>
                  <a:lnTo>
                    <a:pt x="588" y="284"/>
                  </a:lnTo>
                  <a:lnTo>
                    <a:pt x="586" y="290"/>
                  </a:lnTo>
                  <a:lnTo>
                    <a:pt x="580" y="304"/>
                  </a:lnTo>
                  <a:lnTo>
                    <a:pt x="580" y="304"/>
                  </a:lnTo>
                  <a:lnTo>
                    <a:pt x="574" y="316"/>
                  </a:lnTo>
                  <a:lnTo>
                    <a:pt x="570" y="328"/>
                  </a:lnTo>
                  <a:lnTo>
                    <a:pt x="570" y="328"/>
                  </a:lnTo>
                  <a:lnTo>
                    <a:pt x="568" y="336"/>
                  </a:lnTo>
                  <a:lnTo>
                    <a:pt x="564" y="342"/>
                  </a:lnTo>
                  <a:lnTo>
                    <a:pt x="558" y="346"/>
                  </a:lnTo>
                  <a:lnTo>
                    <a:pt x="554" y="350"/>
                  </a:lnTo>
                  <a:lnTo>
                    <a:pt x="554" y="350"/>
                  </a:lnTo>
                  <a:lnTo>
                    <a:pt x="550" y="350"/>
                  </a:lnTo>
                  <a:lnTo>
                    <a:pt x="548" y="348"/>
                  </a:lnTo>
                  <a:lnTo>
                    <a:pt x="548" y="348"/>
                  </a:lnTo>
                  <a:lnTo>
                    <a:pt x="552" y="332"/>
                  </a:lnTo>
                  <a:lnTo>
                    <a:pt x="554" y="318"/>
                  </a:lnTo>
                  <a:lnTo>
                    <a:pt x="552" y="304"/>
                  </a:lnTo>
                  <a:lnTo>
                    <a:pt x="550" y="294"/>
                  </a:lnTo>
                  <a:lnTo>
                    <a:pt x="550" y="294"/>
                  </a:lnTo>
                  <a:lnTo>
                    <a:pt x="548" y="278"/>
                  </a:lnTo>
                  <a:lnTo>
                    <a:pt x="548" y="272"/>
                  </a:lnTo>
                  <a:lnTo>
                    <a:pt x="550" y="266"/>
                  </a:lnTo>
                  <a:lnTo>
                    <a:pt x="550" y="266"/>
                  </a:lnTo>
                  <a:lnTo>
                    <a:pt x="552" y="250"/>
                  </a:lnTo>
                  <a:lnTo>
                    <a:pt x="552" y="250"/>
                  </a:lnTo>
                  <a:lnTo>
                    <a:pt x="558" y="246"/>
                  </a:lnTo>
                  <a:lnTo>
                    <a:pt x="558" y="246"/>
                  </a:lnTo>
                  <a:close/>
                  <a:moveTo>
                    <a:pt x="262" y="350"/>
                  </a:moveTo>
                  <a:lnTo>
                    <a:pt x="262" y="350"/>
                  </a:lnTo>
                  <a:lnTo>
                    <a:pt x="258" y="348"/>
                  </a:lnTo>
                  <a:lnTo>
                    <a:pt x="252" y="344"/>
                  </a:lnTo>
                  <a:lnTo>
                    <a:pt x="248" y="336"/>
                  </a:lnTo>
                  <a:lnTo>
                    <a:pt x="246" y="328"/>
                  </a:lnTo>
                  <a:lnTo>
                    <a:pt x="246" y="328"/>
                  </a:lnTo>
                  <a:lnTo>
                    <a:pt x="242" y="316"/>
                  </a:lnTo>
                  <a:lnTo>
                    <a:pt x="236" y="304"/>
                  </a:lnTo>
                  <a:lnTo>
                    <a:pt x="236" y="304"/>
                  </a:lnTo>
                  <a:lnTo>
                    <a:pt x="230" y="290"/>
                  </a:lnTo>
                  <a:lnTo>
                    <a:pt x="228" y="284"/>
                  </a:lnTo>
                  <a:lnTo>
                    <a:pt x="226" y="278"/>
                  </a:lnTo>
                  <a:lnTo>
                    <a:pt x="226" y="278"/>
                  </a:lnTo>
                  <a:lnTo>
                    <a:pt x="228" y="256"/>
                  </a:lnTo>
                  <a:lnTo>
                    <a:pt x="230" y="242"/>
                  </a:lnTo>
                  <a:lnTo>
                    <a:pt x="232" y="234"/>
                  </a:lnTo>
                  <a:lnTo>
                    <a:pt x="236" y="230"/>
                  </a:lnTo>
                  <a:lnTo>
                    <a:pt x="236" y="230"/>
                  </a:lnTo>
                  <a:lnTo>
                    <a:pt x="238" y="228"/>
                  </a:lnTo>
                  <a:lnTo>
                    <a:pt x="242" y="226"/>
                  </a:lnTo>
                  <a:lnTo>
                    <a:pt x="248" y="228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8" y="230"/>
                  </a:lnTo>
                  <a:lnTo>
                    <a:pt x="258" y="230"/>
                  </a:lnTo>
                  <a:lnTo>
                    <a:pt x="262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8" y="246"/>
                  </a:lnTo>
                  <a:lnTo>
                    <a:pt x="268" y="246"/>
                  </a:lnTo>
                  <a:lnTo>
                    <a:pt x="270" y="254"/>
                  </a:lnTo>
                  <a:lnTo>
                    <a:pt x="270" y="262"/>
                  </a:lnTo>
                  <a:lnTo>
                    <a:pt x="270" y="262"/>
                  </a:lnTo>
                  <a:lnTo>
                    <a:pt x="268" y="270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62" y="294"/>
                  </a:lnTo>
                  <a:lnTo>
                    <a:pt x="260" y="310"/>
                  </a:lnTo>
                  <a:lnTo>
                    <a:pt x="262" y="330"/>
                  </a:lnTo>
                  <a:lnTo>
                    <a:pt x="262" y="340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62" y="350"/>
                  </a:lnTo>
                  <a:lnTo>
                    <a:pt x="262" y="350"/>
                  </a:lnTo>
                  <a:close/>
                  <a:moveTo>
                    <a:pt x="272" y="280"/>
                  </a:moveTo>
                  <a:lnTo>
                    <a:pt x="272" y="280"/>
                  </a:lnTo>
                  <a:lnTo>
                    <a:pt x="274" y="270"/>
                  </a:lnTo>
                  <a:lnTo>
                    <a:pt x="276" y="262"/>
                  </a:lnTo>
                  <a:lnTo>
                    <a:pt x="276" y="262"/>
                  </a:lnTo>
                  <a:lnTo>
                    <a:pt x="274" y="252"/>
                  </a:lnTo>
                  <a:lnTo>
                    <a:pt x="274" y="244"/>
                  </a:lnTo>
                  <a:lnTo>
                    <a:pt x="274" y="244"/>
                  </a:lnTo>
                  <a:lnTo>
                    <a:pt x="270" y="232"/>
                  </a:lnTo>
                  <a:lnTo>
                    <a:pt x="270" y="214"/>
                  </a:lnTo>
                  <a:lnTo>
                    <a:pt x="270" y="214"/>
                  </a:lnTo>
                  <a:lnTo>
                    <a:pt x="276" y="194"/>
                  </a:lnTo>
                  <a:lnTo>
                    <a:pt x="282" y="174"/>
                  </a:lnTo>
                  <a:lnTo>
                    <a:pt x="282" y="174"/>
                  </a:lnTo>
                  <a:lnTo>
                    <a:pt x="282" y="160"/>
                  </a:lnTo>
                  <a:lnTo>
                    <a:pt x="284" y="146"/>
                  </a:lnTo>
                  <a:lnTo>
                    <a:pt x="288" y="118"/>
                  </a:lnTo>
                  <a:lnTo>
                    <a:pt x="288" y="118"/>
                  </a:lnTo>
                  <a:lnTo>
                    <a:pt x="290" y="110"/>
                  </a:lnTo>
                  <a:lnTo>
                    <a:pt x="294" y="104"/>
                  </a:lnTo>
                  <a:lnTo>
                    <a:pt x="300" y="98"/>
                  </a:lnTo>
                  <a:lnTo>
                    <a:pt x="306" y="92"/>
                  </a:lnTo>
                  <a:lnTo>
                    <a:pt x="322" y="84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46" y="80"/>
                  </a:lnTo>
                  <a:lnTo>
                    <a:pt x="356" y="80"/>
                  </a:lnTo>
                  <a:lnTo>
                    <a:pt x="374" y="84"/>
                  </a:lnTo>
                  <a:lnTo>
                    <a:pt x="390" y="86"/>
                  </a:lnTo>
                  <a:lnTo>
                    <a:pt x="410" y="88"/>
                  </a:lnTo>
                  <a:lnTo>
                    <a:pt x="410" y="88"/>
                  </a:lnTo>
                  <a:lnTo>
                    <a:pt x="430" y="86"/>
                  </a:lnTo>
                  <a:lnTo>
                    <a:pt x="446" y="84"/>
                  </a:lnTo>
                  <a:lnTo>
                    <a:pt x="462" y="80"/>
                  </a:lnTo>
                  <a:lnTo>
                    <a:pt x="484" y="80"/>
                  </a:lnTo>
                  <a:lnTo>
                    <a:pt x="484" y="80"/>
                  </a:lnTo>
                  <a:lnTo>
                    <a:pt x="496" y="80"/>
                  </a:lnTo>
                  <a:lnTo>
                    <a:pt x="506" y="84"/>
                  </a:lnTo>
                  <a:lnTo>
                    <a:pt x="516" y="88"/>
                  </a:lnTo>
                  <a:lnTo>
                    <a:pt x="522" y="96"/>
                  </a:lnTo>
                  <a:lnTo>
                    <a:pt x="528" y="102"/>
                  </a:lnTo>
                  <a:lnTo>
                    <a:pt x="532" y="108"/>
                  </a:lnTo>
                  <a:lnTo>
                    <a:pt x="536" y="120"/>
                  </a:lnTo>
                  <a:lnTo>
                    <a:pt x="536" y="120"/>
                  </a:lnTo>
                  <a:lnTo>
                    <a:pt x="538" y="132"/>
                  </a:lnTo>
                  <a:lnTo>
                    <a:pt x="538" y="150"/>
                  </a:lnTo>
                  <a:lnTo>
                    <a:pt x="536" y="17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40" y="202"/>
                  </a:lnTo>
                  <a:lnTo>
                    <a:pt x="546" y="224"/>
                  </a:lnTo>
                  <a:lnTo>
                    <a:pt x="546" y="224"/>
                  </a:lnTo>
                  <a:lnTo>
                    <a:pt x="546" y="250"/>
                  </a:lnTo>
                  <a:lnTo>
                    <a:pt x="546" y="250"/>
                  </a:lnTo>
                  <a:lnTo>
                    <a:pt x="544" y="264"/>
                  </a:lnTo>
                  <a:lnTo>
                    <a:pt x="544" y="264"/>
                  </a:lnTo>
                  <a:lnTo>
                    <a:pt x="542" y="272"/>
                  </a:lnTo>
                  <a:lnTo>
                    <a:pt x="542" y="278"/>
                  </a:lnTo>
                  <a:lnTo>
                    <a:pt x="544" y="294"/>
                  </a:lnTo>
                  <a:lnTo>
                    <a:pt x="544" y="294"/>
                  </a:lnTo>
                  <a:lnTo>
                    <a:pt x="546" y="306"/>
                  </a:lnTo>
                  <a:lnTo>
                    <a:pt x="548" y="320"/>
                  </a:lnTo>
                  <a:lnTo>
                    <a:pt x="546" y="334"/>
                  </a:lnTo>
                  <a:lnTo>
                    <a:pt x="540" y="350"/>
                  </a:lnTo>
                  <a:lnTo>
                    <a:pt x="540" y="350"/>
                  </a:lnTo>
                  <a:lnTo>
                    <a:pt x="532" y="364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04" y="404"/>
                  </a:lnTo>
                  <a:lnTo>
                    <a:pt x="494" y="420"/>
                  </a:lnTo>
                  <a:lnTo>
                    <a:pt x="486" y="440"/>
                  </a:lnTo>
                  <a:lnTo>
                    <a:pt x="486" y="440"/>
                  </a:lnTo>
                  <a:lnTo>
                    <a:pt x="478" y="458"/>
                  </a:lnTo>
                  <a:lnTo>
                    <a:pt x="468" y="472"/>
                  </a:lnTo>
                  <a:lnTo>
                    <a:pt x="458" y="484"/>
                  </a:lnTo>
                  <a:lnTo>
                    <a:pt x="448" y="492"/>
                  </a:lnTo>
                  <a:lnTo>
                    <a:pt x="438" y="498"/>
                  </a:lnTo>
                  <a:lnTo>
                    <a:pt x="426" y="502"/>
                  </a:lnTo>
                  <a:lnTo>
                    <a:pt x="412" y="504"/>
                  </a:lnTo>
                  <a:lnTo>
                    <a:pt x="400" y="506"/>
                  </a:lnTo>
                  <a:lnTo>
                    <a:pt x="400" y="506"/>
                  </a:lnTo>
                  <a:lnTo>
                    <a:pt x="386" y="504"/>
                  </a:lnTo>
                  <a:lnTo>
                    <a:pt x="374" y="502"/>
                  </a:lnTo>
                  <a:lnTo>
                    <a:pt x="364" y="498"/>
                  </a:lnTo>
                  <a:lnTo>
                    <a:pt x="356" y="490"/>
                  </a:lnTo>
                  <a:lnTo>
                    <a:pt x="348" y="482"/>
                  </a:lnTo>
                  <a:lnTo>
                    <a:pt x="342" y="470"/>
                  </a:lnTo>
                  <a:lnTo>
                    <a:pt x="330" y="442"/>
                  </a:lnTo>
                  <a:lnTo>
                    <a:pt x="330" y="442"/>
                  </a:lnTo>
                  <a:lnTo>
                    <a:pt x="322" y="426"/>
                  </a:lnTo>
                  <a:lnTo>
                    <a:pt x="316" y="412"/>
                  </a:lnTo>
                  <a:lnTo>
                    <a:pt x="298" y="392"/>
                  </a:lnTo>
                  <a:lnTo>
                    <a:pt x="298" y="392"/>
                  </a:lnTo>
                  <a:lnTo>
                    <a:pt x="284" y="374"/>
                  </a:lnTo>
                  <a:lnTo>
                    <a:pt x="278" y="36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0" y="340"/>
                  </a:lnTo>
                  <a:lnTo>
                    <a:pt x="268" y="330"/>
                  </a:lnTo>
                  <a:lnTo>
                    <a:pt x="266" y="312"/>
                  </a:lnTo>
                  <a:lnTo>
                    <a:pt x="268" y="296"/>
                  </a:lnTo>
                  <a:lnTo>
                    <a:pt x="272" y="280"/>
                  </a:lnTo>
                  <a:lnTo>
                    <a:pt x="272" y="280"/>
                  </a:lnTo>
                  <a:close/>
                  <a:moveTo>
                    <a:pt x="400" y="666"/>
                  </a:moveTo>
                  <a:lnTo>
                    <a:pt x="400" y="666"/>
                  </a:lnTo>
                  <a:lnTo>
                    <a:pt x="382" y="666"/>
                  </a:lnTo>
                  <a:lnTo>
                    <a:pt x="366" y="664"/>
                  </a:lnTo>
                  <a:lnTo>
                    <a:pt x="352" y="660"/>
                  </a:lnTo>
                  <a:lnTo>
                    <a:pt x="340" y="656"/>
                  </a:lnTo>
                  <a:lnTo>
                    <a:pt x="328" y="650"/>
                  </a:lnTo>
                  <a:lnTo>
                    <a:pt x="318" y="642"/>
                  </a:lnTo>
                  <a:lnTo>
                    <a:pt x="310" y="636"/>
                  </a:lnTo>
                  <a:lnTo>
                    <a:pt x="302" y="628"/>
                  </a:lnTo>
                  <a:lnTo>
                    <a:pt x="290" y="610"/>
                  </a:lnTo>
                  <a:lnTo>
                    <a:pt x="282" y="592"/>
                  </a:lnTo>
                  <a:lnTo>
                    <a:pt x="276" y="576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70" y="546"/>
                  </a:lnTo>
                  <a:lnTo>
                    <a:pt x="270" y="534"/>
                  </a:lnTo>
                  <a:lnTo>
                    <a:pt x="272" y="522"/>
                  </a:lnTo>
                  <a:lnTo>
                    <a:pt x="276" y="512"/>
                  </a:lnTo>
                  <a:lnTo>
                    <a:pt x="284" y="494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2" y="518"/>
                  </a:lnTo>
                  <a:lnTo>
                    <a:pt x="298" y="518"/>
                  </a:lnTo>
                  <a:lnTo>
                    <a:pt x="298" y="518"/>
                  </a:lnTo>
                  <a:lnTo>
                    <a:pt x="298" y="470"/>
                  </a:lnTo>
                  <a:lnTo>
                    <a:pt x="298" y="400"/>
                  </a:lnTo>
                  <a:lnTo>
                    <a:pt x="298" y="400"/>
                  </a:lnTo>
                  <a:lnTo>
                    <a:pt x="312" y="420"/>
                  </a:lnTo>
                  <a:lnTo>
                    <a:pt x="318" y="430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36" y="474"/>
                  </a:lnTo>
                  <a:lnTo>
                    <a:pt x="344" y="484"/>
                  </a:lnTo>
                  <a:lnTo>
                    <a:pt x="350" y="494"/>
                  </a:lnTo>
                  <a:lnTo>
                    <a:pt x="360" y="502"/>
                  </a:lnTo>
                  <a:lnTo>
                    <a:pt x="370" y="508"/>
                  </a:lnTo>
                  <a:lnTo>
                    <a:pt x="382" y="510"/>
                  </a:lnTo>
                  <a:lnTo>
                    <a:pt x="396" y="512"/>
                  </a:lnTo>
                  <a:lnTo>
                    <a:pt x="396" y="512"/>
                  </a:lnTo>
                  <a:lnTo>
                    <a:pt x="400" y="512"/>
                  </a:lnTo>
                  <a:lnTo>
                    <a:pt x="400" y="512"/>
                  </a:lnTo>
                  <a:lnTo>
                    <a:pt x="416" y="510"/>
                  </a:lnTo>
                  <a:lnTo>
                    <a:pt x="430" y="506"/>
                  </a:lnTo>
                  <a:lnTo>
                    <a:pt x="444" y="502"/>
                  </a:lnTo>
                  <a:lnTo>
                    <a:pt x="456" y="494"/>
                  </a:lnTo>
                  <a:lnTo>
                    <a:pt x="466" y="486"/>
                  </a:lnTo>
                  <a:lnTo>
                    <a:pt x="474" y="474"/>
                  </a:lnTo>
                  <a:lnTo>
                    <a:pt x="484" y="460"/>
                  </a:lnTo>
                  <a:lnTo>
                    <a:pt x="492" y="442"/>
                  </a:lnTo>
                  <a:lnTo>
                    <a:pt x="492" y="442"/>
                  </a:lnTo>
                  <a:lnTo>
                    <a:pt x="500" y="422"/>
                  </a:lnTo>
                  <a:lnTo>
                    <a:pt x="510" y="406"/>
                  </a:lnTo>
                  <a:lnTo>
                    <a:pt x="510" y="406"/>
                  </a:lnTo>
                  <a:lnTo>
                    <a:pt x="508" y="468"/>
                  </a:lnTo>
                  <a:lnTo>
                    <a:pt x="508" y="526"/>
                  </a:lnTo>
                  <a:lnTo>
                    <a:pt x="514" y="526"/>
                  </a:lnTo>
                  <a:lnTo>
                    <a:pt x="514" y="526"/>
                  </a:lnTo>
                  <a:lnTo>
                    <a:pt x="514" y="486"/>
                  </a:lnTo>
                  <a:lnTo>
                    <a:pt x="514" y="486"/>
                  </a:lnTo>
                  <a:lnTo>
                    <a:pt x="518" y="490"/>
                  </a:lnTo>
                  <a:lnTo>
                    <a:pt x="520" y="496"/>
                  </a:lnTo>
                  <a:lnTo>
                    <a:pt x="526" y="514"/>
                  </a:lnTo>
                  <a:lnTo>
                    <a:pt x="528" y="536"/>
                  </a:lnTo>
                  <a:lnTo>
                    <a:pt x="530" y="558"/>
                  </a:lnTo>
                  <a:lnTo>
                    <a:pt x="530" y="558"/>
                  </a:lnTo>
                  <a:lnTo>
                    <a:pt x="528" y="572"/>
                  </a:lnTo>
                  <a:lnTo>
                    <a:pt x="522" y="588"/>
                  </a:lnTo>
                  <a:lnTo>
                    <a:pt x="514" y="606"/>
                  </a:lnTo>
                  <a:lnTo>
                    <a:pt x="500" y="624"/>
                  </a:lnTo>
                  <a:lnTo>
                    <a:pt x="492" y="632"/>
                  </a:lnTo>
                  <a:lnTo>
                    <a:pt x="482" y="640"/>
                  </a:lnTo>
                  <a:lnTo>
                    <a:pt x="472" y="648"/>
                  </a:lnTo>
                  <a:lnTo>
                    <a:pt x="460" y="654"/>
                  </a:lnTo>
                  <a:lnTo>
                    <a:pt x="446" y="660"/>
                  </a:lnTo>
                  <a:lnTo>
                    <a:pt x="432" y="664"/>
                  </a:lnTo>
                  <a:lnTo>
                    <a:pt x="416" y="666"/>
                  </a:lnTo>
                  <a:lnTo>
                    <a:pt x="400" y="666"/>
                  </a:lnTo>
                  <a:lnTo>
                    <a:pt x="400" y="6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66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"/>
          <p:cNvSpPr>
            <a:spLocks/>
          </p:cNvSpPr>
          <p:nvPr/>
        </p:nvSpPr>
        <p:spPr bwMode="auto">
          <a:xfrm flipH="1">
            <a:off x="0" y="4097026"/>
            <a:ext cx="1905000" cy="1046474"/>
          </a:xfrm>
          <a:custGeom>
            <a:avLst/>
            <a:gdLst/>
            <a:ahLst/>
            <a:cxnLst>
              <a:cxn ang="0">
                <a:pos x="1624" y="0"/>
              </a:cxn>
              <a:cxn ang="0">
                <a:pos x="1238" y="372"/>
              </a:cxn>
              <a:cxn ang="0">
                <a:pos x="1238" y="381"/>
              </a:cxn>
              <a:cxn ang="0">
                <a:pos x="936" y="638"/>
              </a:cxn>
              <a:cxn ang="0">
                <a:pos x="787" y="556"/>
              </a:cxn>
              <a:cxn ang="0">
                <a:pos x="787" y="550"/>
              </a:cxn>
              <a:cxn ang="0">
                <a:pos x="494" y="304"/>
              </a:cxn>
              <a:cxn ang="0">
                <a:pos x="201" y="550"/>
              </a:cxn>
              <a:cxn ang="0">
                <a:pos x="202" y="556"/>
              </a:cxn>
              <a:cxn ang="0">
                <a:pos x="0" y="739"/>
              </a:cxn>
              <a:cxn ang="0">
                <a:pos x="1624" y="739"/>
              </a:cxn>
              <a:cxn ang="0">
                <a:pos x="1624" y="0"/>
              </a:cxn>
            </a:cxnLst>
            <a:rect l="0" t="0" r="r" b="b"/>
            <a:pathLst>
              <a:path w="1624" h="739">
                <a:moveTo>
                  <a:pt x="1624" y="0"/>
                </a:moveTo>
                <a:cubicBezTo>
                  <a:pt x="1406" y="25"/>
                  <a:pt x="1238" y="182"/>
                  <a:pt x="1238" y="372"/>
                </a:cubicBezTo>
                <a:cubicBezTo>
                  <a:pt x="1238" y="375"/>
                  <a:pt x="1238" y="378"/>
                  <a:pt x="1238" y="381"/>
                </a:cubicBezTo>
                <a:cubicBezTo>
                  <a:pt x="1089" y="412"/>
                  <a:pt x="971" y="512"/>
                  <a:pt x="936" y="638"/>
                </a:cubicBezTo>
                <a:cubicBezTo>
                  <a:pt x="899" y="598"/>
                  <a:pt x="847" y="568"/>
                  <a:pt x="787" y="556"/>
                </a:cubicBezTo>
                <a:cubicBezTo>
                  <a:pt x="787" y="554"/>
                  <a:pt x="787" y="552"/>
                  <a:pt x="787" y="550"/>
                </a:cubicBezTo>
                <a:cubicBezTo>
                  <a:pt x="787" y="414"/>
                  <a:pt x="656" y="304"/>
                  <a:pt x="494" y="304"/>
                </a:cubicBezTo>
                <a:cubicBezTo>
                  <a:pt x="333" y="304"/>
                  <a:pt x="201" y="414"/>
                  <a:pt x="201" y="550"/>
                </a:cubicBezTo>
                <a:cubicBezTo>
                  <a:pt x="201" y="552"/>
                  <a:pt x="202" y="554"/>
                  <a:pt x="202" y="556"/>
                </a:cubicBezTo>
                <a:cubicBezTo>
                  <a:pt x="98" y="577"/>
                  <a:pt x="17" y="650"/>
                  <a:pt x="0" y="739"/>
                </a:cubicBezTo>
                <a:cubicBezTo>
                  <a:pt x="1624" y="739"/>
                  <a:pt x="1624" y="739"/>
                  <a:pt x="1624" y="739"/>
                </a:cubicBezTo>
                <a:lnTo>
                  <a:pt x="1624" y="0"/>
                </a:lnTo>
                <a:close/>
              </a:path>
            </a:pathLst>
          </a:custGeom>
          <a:solidFill>
            <a:srgbClr val="8FBDE2"/>
          </a:solidFill>
          <a:ln w="9525">
            <a:noFill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2438399" y="575506"/>
            <a:ext cx="1143000" cy="853244"/>
            <a:chOff x="2120089" y="767339"/>
            <a:chExt cx="1528546" cy="1137658"/>
          </a:xfrm>
        </p:grpSpPr>
        <p:cxnSp>
          <p:nvCxnSpPr>
            <p:cNvPr id="5" name="AutoShape 3"/>
            <p:cNvCxnSpPr>
              <a:cxnSpLocks noChangeShapeType="1"/>
            </p:cNvCxnSpPr>
            <p:nvPr/>
          </p:nvCxnSpPr>
          <p:spPr bwMode="auto">
            <a:xfrm flipV="1">
              <a:off x="2120089" y="869290"/>
              <a:ext cx="1408201" cy="1035707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519503" y="767339"/>
              <a:ext cx="129132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37"/>
          <p:cNvGrpSpPr/>
          <p:nvPr/>
        </p:nvGrpSpPr>
        <p:grpSpPr>
          <a:xfrm>
            <a:off x="2590804" y="1589686"/>
            <a:ext cx="1968715" cy="220064"/>
            <a:chOff x="2535275" y="2119581"/>
            <a:chExt cx="2632785" cy="293419"/>
          </a:xfrm>
        </p:grpSpPr>
        <p:cxnSp>
          <p:nvCxnSpPr>
            <p:cNvPr id="11" name="AutoShape 5"/>
            <p:cNvCxnSpPr>
              <a:cxnSpLocks noChangeShapeType="1"/>
            </p:cNvCxnSpPr>
            <p:nvPr/>
          </p:nvCxnSpPr>
          <p:spPr bwMode="auto">
            <a:xfrm flipV="1">
              <a:off x="2535275" y="2201728"/>
              <a:ext cx="2494305" cy="211272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5038928" y="2119581"/>
              <a:ext cx="129132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46"/>
          <p:cNvGrpSpPr/>
          <p:nvPr/>
        </p:nvGrpSpPr>
        <p:grpSpPr>
          <a:xfrm>
            <a:off x="2514600" y="2038351"/>
            <a:ext cx="2286000" cy="233060"/>
            <a:chOff x="2429304" y="2717799"/>
            <a:chExt cx="3057093" cy="310746"/>
          </a:xfrm>
        </p:grpSpPr>
        <p:cxnSp>
          <p:nvCxnSpPr>
            <p:cNvPr id="14" name="AutoShape 6"/>
            <p:cNvCxnSpPr>
              <a:cxnSpLocks noChangeShapeType="1"/>
              <a:endCxn id="18" idx="2"/>
            </p:cNvCxnSpPr>
            <p:nvPr/>
          </p:nvCxnSpPr>
          <p:spPr bwMode="auto">
            <a:xfrm>
              <a:off x="2429304" y="2717799"/>
              <a:ext cx="2927962" cy="246181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357266" y="2899414"/>
              <a:ext cx="129131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7"/>
          <p:cNvGrpSpPr/>
          <p:nvPr/>
        </p:nvGrpSpPr>
        <p:grpSpPr>
          <a:xfrm>
            <a:off x="2514601" y="2190755"/>
            <a:ext cx="2025116" cy="649301"/>
            <a:chOff x="2406915" y="2920998"/>
            <a:chExt cx="2708210" cy="865735"/>
          </a:xfrm>
        </p:grpSpPr>
        <p:cxnSp>
          <p:nvCxnSpPr>
            <p:cNvPr id="17" name="AutoShape 7"/>
            <p:cNvCxnSpPr>
              <a:cxnSpLocks noChangeShapeType="1"/>
            </p:cNvCxnSpPr>
            <p:nvPr/>
          </p:nvCxnSpPr>
          <p:spPr bwMode="auto">
            <a:xfrm>
              <a:off x="2406915" y="2920998"/>
              <a:ext cx="2588115" cy="765362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4985994" y="3657601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48"/>
          <p:cNvGrpSpPr/>
          <p:nvPr/>
        </p:nvGrpSpPr>
        <p:grpSpPr>
          <a:xfrm>
            <a:off x="2438400" y="2343151"/>
            <a:ext cx="1827114" cy="1200152"/>
            <a:chOff x="2357178" y="3124199"/>
            <a:chExt cx="2443419" cy="1600202"/>
          </a:xfrm>
        </p:grpSpPr>
        <p:cxnSp>
          <p:nvCxnSpPr>
            <p:cNvPr id="20" name="AutoShape 8"/>
            <p:cNvCxnSpPr>
              <a:cxnSpLocks noChangeShapeType="1"/>
              <a:endCxn id="20" idx="1"/>
            </p:cNvCxnSpPr>
            <p:nvPr/>
          </p:nvCxnSpPr>
          <p:spPr bwMode="auto">
            <a:xfrm>
              <a:off x="2357178" y="3124199"/>
              <a:ext cx="2333198" cy="1489981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671466" y="4595269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50"/>
          <p:cNvGrpSpPr/>
          <p:nvPr/>
        </p:nvGrpSpPr>
        <p:grpSpPr>
          <a:xfrm>
            <a:off x="2362199" y="2495551"/>
            <a:ext cx="1465074" cy="1830399"/>
            <a:chOff x="2317400" y="3327401"/>
            <a:chExt cx="1959260" cy="2440532"/>
          </a:xfrm>
        </p:grpSpPr>
        <p:cxnSp>
          <p:nvCxnSpPr>
            <p:cNvPr id="23" name="AutoShape 9"/>
            <p:cNvCxnSpPr>
              <a:cxnSpLocks noChangeShapeType="1"/>
            </p:cNvCxnSpPr>
            <p:nvPr/>
          </p:nvCxnSpPr>
          <p:spPr bwMode="auto">
            <a:xfrm rot="16200000" flipH="1">
              <a:off x="2087296" y="3557505"/>
              <a:ext cx="2329328" cy="1869120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4147529" y="5638801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2" name="Freeform 1"/>
          <p:cNvSpPr>
            <a:spLocks/>
          </p:cNvSpPr>
          <p:nvPr/>
        </p:nvSpPr>
        <p:spPr bwMode="auto">
          <a:xfrm>
            <a:off x="6324600" y="3867319"/>
            <a:ext cx="2819400" cy="1276187"/>
          </a:xfrm>
          <a:custGeom>
            <a:avLst/>
            <a:gdLst/>
            <a:ahLst/>
            <a:cxnLst>
              <a:cxn ang="0">
                <a:pos x="1624" y="0"/>
              </a:cxn>
              <a:cxn ang="0">
                <a:pos x="1238" y="372"/>
              </a:cxn>
              <a:cxn ang="0">
                <a:pos x="1238" y="381"/>
              </a:cxn>
              <a:cxn ang="0">
                <a:pos x="936" y="638"/>
              </a:cxn>
              <a:cxn ang="0">
                <a:pos x="787" y="556"/>
              </a:cxn>
              <a:cxn ang="0">
                <a:pos x="787" y="550"/>
              </a:cxn>
              <a:cxn ang="0">
                <a:pos x="494" y="304"/>
              </a:cxn>
              <a:cxn ang="0">
                <a:pos x="201" y="550"/>
              </a:cxn>
              <a:cxn ang="0">
                <a:pos x="202" y="556"/>
              </a:cxn>
              <a:cxn ang="0">
                <a:pos x="0" y="739"/>
              </a:cxn>
              <a:cxn ang="0">
                <a:pos x="1624" y="739"/>
              </a:cxn>
              <a:cxn ang="0">
                <a:pos x="1624" y="0"/>
              </a:cxn>
            </a:cxnLst>
            <a:rect l="0" t="0" r="r" b="b"/>
            <a:pathLst>
              <a:path w="1624" h="739">
                <a:moveTo>
                  <a:pt x="1624" y="0"/>
                </a:moveTo>
                <a:cubicBezTo>
                  <a:pt x="1406" y="25"/>
                  <a:pt x="1238" y="182"/>
                  <a:pt x="1238" y="372"/>
                </a:cubicBezTo>
                <a:cubicBezTo>
                  <a:pt x="1238" y="375"/>
                  <a:pt x="1238" y="378"/>
                  <a:pt x="1238" y="381"/>
                </a:cubicBezTo>
                <a:cubicBezTo>
                  <a:pt x="1089" y="412"/>
                  <a:pt x="971" y="512"/>
                  <a:pt x="936" y="638"/>
                </a:cubicBezTo>
                <a:cubicBezTo>
                  <a:pt x="899" y="598"/>
                  <a:pt x="847" y="568"/>
                  <a:pt x="787" y="556"/>
                </a:cubicBezTo>
                <a:cubicBezTo>
                  <a:pt x="787" y="554"/>
                  <a:pt x="787" y="552"/>
                  <a:pt x="787" y="550"/>
                </a:cubicBezTo>
                <a:cubicBezTo>
                  <a:pt x="787" y="414"/>
                  <a:pt x="656" y="304"/>
                  <a:pt x="494" y="304"/>
                </a:cubicBezTo>
                <a:cubicBezTo>
                  <a:pt x="333" y="304"/>
                  <a:pt x="201" y="414"/>
                  <a:pt x="201" y="550"/>
                </a:cubicBezTo>
                <a:cubicBezTo>
                  <a:pt x="201" y="552"/>
                  <a:pt x="202" y="554"/>
                  <a:pt x="202" y="556"/>
                </a:cubicBezTo>
                <a:cubicBezTo>
                  <a:pt x="98" y="577"/>
                  <a:pt x="17" y="650"/>
                  <a:pt x="0" y="739"/>
                </a:cubicBezTo>
                <a:cubicBezTo>
                  <a:pt x="1624" y="739"/>
                  <a:pt x="1624" y="739"/>
                  <a:pt x="1624" y="739"/>
                </a:cubicBezTo>
                <a:lnTo>
                  <a:pt x="162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pic>
        <p:nvPicPr>
          <p:cNvPr id="35" name="Picture 4"/>
          <p:cNvPicPr/>
          <p:nvPr/>
        </p:nvPicPr>
        <p:blipFill rotWithShape="1">
          <a:blip r:embed="rId2"/>
          <a:srcRect b="10193"/>
          <a:stretch/>
        </p:blipFill>
        <p:spPr bwMode="auto">
          <a:xfrm>
            <a:off x="-14665" y="857251"/>
            <a:ext cx="268166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Freeform 8"/>
          <p:cNvSpPr>
            <a:spLocks/>
          </p:cNvSpPr>
          <p:nvPr/>
        </p:nvSpPr>
        <p:spPr bwMode="auto">
          <a:xfrm>
            <a:off x="8172400" y="697213"/>
            <a:ext cx="752472" cy="507206"/>
          </a:xfrm>
          <a:custGeom>
            <a:avLst/>
            <a:gdLst>
              <a:gd name="T0" fmla="*/ 216 w 271"/>
              <a:gd name="T1" fmla="*/ 68 h 188"/>
              <a:gd name="T2" fmla="*/ 271 w 271"/>
              <a:gd name="T3" fmla="*/ 128 h 188"/>
              <a:gd name="T4" fmla="*/ 213 w 271"/>
              <a:gd name="T5" fmla="*/ 188 h 188"/>
              <a:gd name="T6" fmla="*/ 64 w 271"/>
              <a:gd name="T7" fmla="*/ 188 h 188"/>
              <a:gd name="T8" fmla="*/ 0 w 271"/>
              <a:gd name="T9" fmla="*/ 128 h 188"/>
              <a:gd name="T10" fmla="*/ 56 w 271"/>
              <a:gd name="T11" fmla="*/ 68 h 188"/>
              <a:gd name="T12" fmla="*/ 56 w 271"/>
              <a:gd name="T13" fmla="*/ 66 h 188"/>
              <a:gd name="T14" fmla="*/ 136 w 271"/>
              <a:gd name="T15" fmla="*/ 0 h 188"/>
              <a:gd name="T16" fmla="*/ 216 w 271"/>
              <a:gd name="T17" fmla="*/ 66 h 188"/>
              <a:gd name="T18" fmla="*/ 216 w 271"/>
              <a:gd name="T19" fmla="*/ 6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1" h="188">
                <a:moveTo>
                  <a:pt x="216" y="68"/>
                </a:moveTo>
                <a:cubicBezTo>
                  <a:pt x="247" y="75"/>
                  <a:pt x="271" y="99"/>
                  <a:pt x="271" y="128"/>
                </a:cubicBezTo>
                <a:cubicBezTo>
                  <a:pt x="271" y="157"/>
                  <a:pt x="247" y="188"/>
                  <a:pt x="213" y="188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28" y="188"/>
                  <a:pt x="0" y="159"/>
                  <a:pt x="0" y="128"/>
                </a:cubicBezTo>
                <a:cubicBezTo>
                  <a:pt x="0" y="99"/>
                  <a:pt x="24" y="75"/>
                  <a:pt x="56" y="68"/>
                </a:cubicBezTo>
                <a:cubicBezTo>
                  <a:pt x="56" y="68"/>
                  <a:pt x="56" y="67"/>
                  <a:pt x="56" y="66"/>
                </a:cubicBezTo>
                <a:cubicBezTo>
                  <a:pt x="56" y="29"/>
                  <a:pt x="92" y="0"/>
                  <a:pt x="136" y="0"/>
                </a:cubicBezTo>
                <a:cubicBezTo>
                  <a:pt x="180" y="0"/>
                  <a:pt x="216" y="29"/>
                  <a:pt x="216" y="66"/>
                </a:cubicBezTo>
                <a:cubicBezTo>
                  <a:pt x="216" y="67"/>
                  <a:pt x="216" y="68"/>
                  <a:pt x="216" y="68"/>
                </a:cubicBezTo>
              </a:path>
            </a:pathLst>
          </a:custGeom>
          <a:solidFill>
            <a:srgbClr val="4BC9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Freeform 8"/>
          <p:cNvSpPr>
            <a:spLocks/>
          </p:cNvSpPr>
          <p:nvPr/>
        </p:nvSpPr>
        <p:spPr bwMode="auto">
          <a:xfrm>
            <a:off x="2282963" y="3369050"/>
            <a:ext cx="1240423" cy="836111"/>
          </a:xfrm>
          <a:custGeom>
            <a:avLst/>
            <a:gdLst>
              <a:gd name="T0" fmla="*/ 216 w 271"/>
              <a:gd name="T1" fmla="*/ 68 h 188"/>
              <a:gd name="T2" fmla="*/ 271 w 271"/>
              <a:gd name="T3" fmla="*/ 128 h 188"/>
              <a:gd name="T4" fmla="*/ 213 w 271"/>
              <a:gd name="T5" fmla="*/ 188 h 188"/>
              <a:gd name="T6" fmla="*/ 64 w 271"/>
              <a:gd name="T7" fmla="*/ 188 h 188"/>
              <a:gd name="T8" fmla="*/ 0 w 271"/>
              <a:gd name="T9" fmla="*/ 128 h 188"/>
              <a:gd name="T10" fmla="*/ 56 w 271"/>
              <a:gd name="T11" fmla="*/ 68 h 188"/>
              <a:gd name="T12" fmla="*/ 56 w 271"/>
              <a:gd name="T13" fmla="*/ 66 h 188"/>
              <a:gd name="T14" fmla="*/ 136 w 271"/>
              <a:gd name="T15" fmla="*/ 0 h 188"/>
              <a:gd name="T16" fmla="*/ 216 w 271"/>
              <a:gd name="T17" fmla="*/ 66 h 188"/>
              <a:gd name="T18" fmla="*/ 216 w 271"/>
              <a:gd name="T19" fmla="*/ 6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1" h="188">
                <a:moveTo>
                  <a:pt x="216" y="68"/>
                </a:moveTo>
                <a:cubicBezTo>
                  <a:pt x="247" y="75"/>
                  <a:pt x="271" y="99"/>
                  <a:pt x="271" y="128"/>
                </a:cubicBezTo>
                <a:cubicBezTo>
                  <a:pt x="271" y="157"/>
                  <a:pt x="247" y="188"/>
                  <a:pt x="213" y="188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28" y="188"/>
                  <a:pt x="0" y="159"/>
                  <a:pt x="0" y="128"/>
                </a:cubicBezTo>
                <a:cubicBezTo>
                  <a:pt x="0" y="99"/>
                  <a:pt x="24" y="75"/>
                  <a:pt x="56" y="68"/>
                </a:cubicBezTo>
                <a:cubicBezTo>
                  <a:pt x="56" y="68"/>
                  <a:pt x="56" y="67"/>
                  <a:pt x="56" y="66"/>
                </a:cubicBezTo>
                <a:cubicBezTo>
                  <a:pt x="56" y="29"/>
                  <a:pt x="92" y="0"/>
                  <a:pt x="136" y="0"/>
                </a:cubicBezTo>
                <a:cubicBezTo>
                  <a:pt x="180" y="0"/>
                  <a:pt x="216" y="29"/>
                  <a:pt x="216" y="66"/>
                </a:cubicBezTo>
                <a:cubicBezTo>
                  <a:pt x="216" y="67"/>
                  <a:pt x="216" y="68"/>
                  <a:pt x="216" y="68"/>
                </a:cubicBezTo>
              </a:path>
            </a:pathLst>
          </a:custGeom>
          <a:solidFill>
            <a:srgbClr val="4BC9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4067944" y="430599"/>
            <a:ext cx="3553728" cy="1067235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目標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：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針對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每個用戶分別訓練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RNN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模型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取出任一收過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超過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N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封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信的用戶</a:t>
            </a:r>
          </a:p>
        </p:txBody>
      </p:sp>
      <p:sp>
        <p:nvSpPr>
          <p:cNvPr id="43" name="矩形 42"/>
          <p:cNvSpPr/>
          <p:nvPr/>
        </p:nvSpPr>
        <p:spPr>
          <a:xfrm>
            <a:off x="1037404" y="1481449"/>
            <a:ext cx="1061821" cy="983344"/>
          </a:xfrm>
          <a:prstGeom prst="rect">
            <a:avLst/>
          </a:prstGeom>
        </p:spPr>
        <p:txBody>
          <a:bodyPr wrap="none" lIns="68576" tIns="34289" rIns="68576" bIns="34289">
            <a:spAutoFit/>
          </a:bodyPr>
          <a:lstStyle/>
          <a:p>
            <a:pPr algn="ctr" defTabSz="685749">
              <a:lnSpc>
                <a:spcPct val="110000"/>
              </a:lnSpc>
            </a:pPr>
            <a:r>
              <a:rPr kumimoji="1" lang="zh-TW" altLang="en-US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選擇</a:t>
            </a:r>
            <a:r>
              <a:rPr kumimoji="1" lang="zh-TW" altLang="en-US" b="1" dirty="0" smtClean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條件</a:t>
            </a:r>
            <a:endParaRPr kumimoji="1" lang="en-US" altLang="zh-TW" b="1" dirty="0" smtClean="0">
              <a:solidFill>
                <a:srgbClr val="131E54"/>
              </a:solidFill>
              <a:latin typeface="微软雅黑"/>
              <a:ea typeface="微软雅黑"/>
              <a:cs typeface="微软雅黑"/>
            </a:endParaRPr>
          </a:p>
          <a:p>
            <a:pPr algn="ctr" defTabSz="685749">
              <a:lnSpc>
                <a:spcPct val="110000"/>
              </a:lnSpc>
            </a:pPr>
            <a:r>
              <a:rPr kumimoji="1" lang="en-US" altLang="zh-TW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&amp;</a:t>
            </a:r>
          </a:p>
          <a:p>
            <a:pPr algn="ctr" defTabSz="685749">
              <a:lnSpc>
                <a:spcPct val="110000"/>
              </a:lnSpc>
            </a:pPr>
            <a:r>
              <a:rPr kumimoji="1" lang="zh-TW" altLang="en-US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輸入特徵</a:t>
            </a:r>
            <a:endParaRPr kumimoji="1" lang="zh-CN" altLang="en-US" b="1" dirty="0">
              <a:solidFill>
                <a:srgbClr val="131E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4861443" y="1834657"/>
            <a:ext cx="3553728" cy="1067239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信件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文本特徵：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加入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doc2vec(256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維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)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加入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tokenized(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詞頻前一萬個字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)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4104332" y="3307128"/>
            <a:ext cx="3553728" cy="1067239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訓練方法：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使用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1-5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封信預測第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6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封信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使用前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2-6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封信預測第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7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封信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5240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1"/>
          <p:cNvGrpSpPr/>
          <p:nvPr/>
        </p:nvGrpSpPr>
        <p:grpSpPr>
          <a:xfrm>
            <a:off x="6670627" y="537609"/>
            <a:ext cx="2114498" cy="3998293"/>
            <a:chOff x="6270701" y="737233"/>
            <a:chExt cx="2819330" cy="5331057"/>
          </a:xfrm>
        </p:grpSpPr>
        <p:sp>
          <p:nvSpPr>
            <p:cNvPr id="9" name="Oval 1"/>
            <p:cNvSpPr/>
            <p:nvPr/>
          </p:nvSpPr>
          <p:spPr>
            <a:xfrm>
              <a:off x="7325833" y="1152764"/>
              <a:ext cx="829339" cy="8293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" name="Oval 30"/>
            <p:cNvSpPr/>
            <p:nvPr/>
          </p:nvSpPr>
          <p:spPr>
            <a:xfrm>
              <a:off x="7399374" y="1226305"/>
              <a:ext cx="682256" cy="6822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BC9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11" name="Rectangle 3"/>
            <p:cNvSpPr/>
            <p:nvPr/>
          </p:nvSpPr>
          <p:spPr>
            <a:xfrm>
              <a:off x="8060414" y="737233"/>
              <a:ext cx="24630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/>
              <a:endParaRPr lang="en-US" sz="30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13" name="Oval 15"/>
            <p:cNvSpPr/>
            <p:nvPr/>
          </p:nvSpPr>
          <p:spPr>
            <a:xfrm>
              <a:off x="6511369" y="3749554"/>
              <a:ext cx="1159724" cy="1159724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4" name="Oval 10"/>
            <p:cNvSpPr/>
            <p:nvPr/>
          </p:nvSpPr>
          <p:spPr>
            <a:xfrm>
              <a:off x="6899265" y="1924531"/>
              <a:ext cx="676423" cy="676423"/>
            </a:xfrm>
            <a:prstGeom prst="ellipse">
              <a:avLst/>
            </a:prstGeom>
            <a:noFill/>
            <a:ln w="101600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5" name="Oval 34"/>
            <p:cNvSpPr/>
            <p:nvPr/>
          </p:nvSpPr>
          <p:spPr>
            <a:xfrm>
              <a:off x="6649410" y="2167049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6" name="Oval 11"/>
            <p:cNvSpPr/>
            <p:nvPr/>
          </p:nvSpPr>
          <p:spPr>
            <a:xfrm>
              <a:off x="6947124" y="2397634"/>
              <a:ext cx="1756837" cy="1756837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30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Rectangle 12"/>
            <p:cNvSpPr/>
            <p:nvPr/>
          </p:nvSpPr>
          <p:spPr>
            <a:xfrm>
              <a:off x="7513597" y="2775900"/>
              <a:ext cx="246308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" name="Oval 35"/>
            <p:cNvSpPr/>
            <p:nvPr/>
          </p:nvSpPr>
          <p:spPr>
            <a:xfrm>
              <a:off x="8413608" y="2730074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9" name="Oval 36"/>
            <p:cNvSpPr/>
            <p:nvPr/>
          </p:nvSpPr>
          <p:spPr>
            <a:xfrm>
              <a:off x="7513598" y="4023953"/>
              <a:ext cx="966759" cy="9667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0" name="Oval 37"/>
            <p:cNvSpPr/>
            <p:nvPr/>
          </p:nvSpPr>
          <p:spPr>
            <a:xfrm>
              <a:off x="6270701" y="5073495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1" name="Oval 38"/>
            <p:cNvSpPr/>
            <p:nvPr/>
          </p:nvSpPr>
          <p:spPr>
            <a:xfrm>
              <a:off x="7172470" y="5266788"/>
              <a:ext cx="801502" cy="8015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2" name="Oval 39"/>
            <p:cNvSpPr/>
            <p:nvPr/>
          </p:nvSpPr>
          <p:spPr>
            <a:xfrm>
              <a:off x="7246010" y="5340328"/>
              <a:ext cx="659356" cy="659356"/>
            </a:xfrm>
            <a:prstGeom prst="ellipse">
              <a:avLst/>
            </a:prstGeom>
            <a:solidFill>
              <a:srgbClr val="4BC9D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模型結果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20010" y="1065340"/>
            <a:ext cx="53041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Fine tune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針對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資料量少且不平均的狀況調整類別於訓練時之權重以利訓練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使用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cyclical learning rate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避免模型陷於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local minimum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以得到更好的收歛效果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17160" y="2915872"/>
            <a:ext cx="613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不同人預測結果差異大，收信超過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100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封人數只佔全體人數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1%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42657"/>
              </p:ext>
            </p:extLst>
          </p:nvPr>
        </p:nvGraphicFramePr>
        <p:xfrm>
          <a:off x="362200" y="3666643"/>
          <a:ext cx="609599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24642803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5926485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786085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43953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9215673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79911991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15345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threshold 0.5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threshold 0.4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threshold 0.3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5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recall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acc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acc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acc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361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LSTM</a:t>
                      </a:r>
                      <a:endParaRPr lang="en-US" altLang="zh-TW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2247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9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1"/>
          <p:cNvGrpSpPr/>
          <p:nvPr/>
        </p:nvGrpSpPr>
        <p:grpSpPr>
          <a:xfrm>
            <a:off x="6300192" y="531276"/>
            <a:ext cx="2479483" cy="3998293"/>
            <a:chOff x="5784055" y="737233"/>
            <a:chExt cx="3305976" cy="5331057"/>
          </a:xfrm>
        </p:grpSpPr>
        <p:sp>
          <p:nvSpPr>
            <p:cNvPr id="9" name="Oval 1"/>
            <p:cNvSpPr/>
            <p:nvPr/>
          </p:nvSpPr>
          <p:spPr>
            <a:xfrm>
              <a:off x="7325833" y="1152764"/>
              <a:ext cx="829339" cy="8293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" name="Oval 30"/>
            <p:cNvSpPr/>
            <p:nvPr/>
          </p:nvSpPr>
          <p:spPr>
            <a:xfrm>
              <a:off x="7399374" y="1226305"/>
              <a:ext cx="682256" cy="6822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BC9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11" name="Rectangle 3"/>
            <p:cNvSpPr/>
            <p:nvPr/>
          </p:nvSpPr>
          <p:spPr>
            <a:xfrm>
              <a:off x="8060414" y="737233"/>
              <a:ext cx="24630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/>
              <a:endParaRPr lang="en-US" sz="30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13" name="Oval 15"/>
            <p:cNvSpPr/>
            <p:nvPr/>
          </p:nvSpPr>
          <p:spPr>
            <a:xfrm>
              <a:off x="6511369" y="3749554"/>
              <a:ext cx="1159724" cy="1159724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4" name="Oval 10"/>
            <p:cNvSpPr/>
            <p:nvPr/>
          </p:nvSpPr>
          <p:spPr>
            <a:xfrm>
              <a:off x="6899265" y="1924531"/>
              <a:ext cx="676423" cy="676423"/>
            </a:xfrm>
            <a:prstGeom prst="ellipse">
              <a:avLst/>
            </a:prstGeom>
            <a:noFill/>
            <a:ln w="101600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5" name="Oval 34"/>
            <p:cNvSpPr/>
            <p:nvPr/>
          </p:nvSpPr>
          <p:spPr>
            <a:xfrm>
              <a:off x="6649410" y="2167049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6" name="Oval 11"/>
            <p:cNvSpPr/>
            <p:nvPr/>
          </p:nvSpPr>
          <p:spPr>
            <a:xfrm>
              <a:off x="6947124" y="2397634"/>
              <a:ext cx="1756837" cy="1756837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30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Rectangle 12"/>
            <p:cNvSpPr/>
            <p:nvPr/>
          </p:nvSpPr>
          <p:spPr>
            <a:xfrm>
              <a:off x="7513597" y="2775900"/>
              <a:ext cx="246308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" name="Oval 35"/>
            <p:cNvSpPr/>
            <p:nvPr/>
          </p:nvSpPr>
          <p:spPr>
            <a:xfrm>
              <a:off x="8413608" y="2730074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9" name="Oval 36"/>
            <p:cNvSpPr/>
            <p:nvPr/>
          </p:nvSpPr>
          <p:spPr>
            <a:xfrm>
              <a:off x="7513598" y="4023953"/>
              <a:ext cx="966759" cy="9667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0" name="Oval 37"/>
            <p:cNvSpPr/>
            <p:nvPr/>
          </p:nvSpPr>
          <p:spPr>
            <a:xfrm>
              <a:off x="6270701" y="5073495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1" name="Oval 38"/>
            <p:cNvSpPr/>
            <p:nvPr/>
          </p:nvSpPr>
          <p:spPr>
            <a:xfrm>
              <a:off x="7172470" y="5266788"/>
              <a:ext cx="801502" cy="8015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2" name="Oval 39"/>
            <p:cNvSpPr/>
            <p:nvPr/>
          </p:nvSpPr>
          <p:spPr>
            <a:xfrm>
              <a:off x="7246010" y="5340328"/>
              <a:ext cx="659356" cy="659356"/>
            </a:xfrm>
            <a:prstGeom prst="ellipse">
              <a:avLst/>
            </a:prstGeom>
            <a:solidFill>
              <a:srgbClr val="4BC9D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23" name="Rectangle 40"/>
            <p:cNvSpPr/>
            <p:nvPr/>
          </p:nvSpPr>
          <p:spPr>
            <a:xfrm>
              <a:off x="5784055" y="3713710"/>
              <a:ext cx="24630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/>
              <a:endParaRPr lang="en-US" sz="30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模型結果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6155" y="3491033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結果：</a:t>
            </a:r>
            <a:r>
              <a:rPr lang="en-US" altLang="zh-TW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acc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約為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64% </a:t>
            </a:r>
            <a:endParaRPr lang="zh-TW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11560" y="771550"/>
            <a:ext cx="478999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Fine tune 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1. 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準備資料</a:t>
            </a:r>
            <a:endParaRPr lang="en-US" altLang="zh-TW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Guid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                 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text_a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text_b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              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label</a:t>
            </a:r>
            <a:endParaRPr lang="zh-TW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2. 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修改 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run_classifier.py 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中的 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processor</a:t>
            </a: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3. 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執行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run_classifier.py 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並設定參數</a:t>
            </a:r>
          </a:p>
        </p:txBody>
      </p:sp>
      <p:sp>
        <p:nvSpPr>
          <p:cNvPr id="27" name="矩形 26"/>
          <p:cNvSpPr/>
          <p:nvPr/>
        </p:nvSpPr>
        <p:spPr>
          <a:xfrm>
            <a:off x="590142" y="3897909"/>
            <a:ext cx="4770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問題原因：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推測對一名收件者而言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400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信仍然不足以做準確預測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(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資料量不足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)</a:t>
            </a:r>
            <a:endParaRPr lang="zh-TW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16" y="320841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971600" y="627534"/>
            <a:ext cx="7117328" cy="4024279"/>
            <a:chOff x="1561290" y="915566"/>
            <a:chExt cx="5971150" cy="3376207"/>
          </a:xfrm>
        </p:grpSpPr>
        <p:grpSp>
          <p:nvGrpSpPr>
            <p:cNvPr id="4" name="Group 2"/>
            <p:cNvGrpSpPr/>
            <p:nvPr/>
          </p:nvGrpSpPr>
          <p:grpSpPr>
            <a:xfrm>
              <a:off x="1590461" y="915566"/>
              <a:ext cx="2240360" cy="1573276"/>
              <a:chOff x="1828798" y="2275747"/>
              <a:chExt cx="4572002" cy="3210653"/>
            </a:xfrm>
          </p:grpSpPr>
          <p:sp>
            <p:nvSpPr>
              <p:cNvPr id="35" name="Rectangle: Rounded Corners 33"/>
              <p:cNvSpPr/>
              <p:nvPr/>
            </p:nvSpPr>
            <p:spPr>
              <a:xfrm>
                <a:off x="1828799" y="2743200"/>
                <a:ext cx="4572001" cy="2743200"/>
              </a:xfrm>
              <a:prstGeom prst="roundRect">
                <a:avLst>
                  <a:gd name="adj" fmla="val 2728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dist="1016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34"/>
              <p:cNvSpPr/>
              <p:nvPr/>
            </p:nvSpPr>
            <p:spPr>
              <a:xfrm>
                <a:off x="1828798" y="4114800"/>
                <a:ext cx="4572001" cy="1371600"/>
              </a:xfrm>
              <a:custGeom>
                <a:avLst/>
                <a:gdLst>
                  <a:gd name="connsiteX0" fmla="*/ 0 w 4572001"/>
                  <a:gd name="connsiteY0" fmla="*/ 0 h 1371600"/>
                  <a:gd name="connsiteX1" fmla="*/ 87289 w 4572001"/>
                  <a:gd name="connsiteY1" fmla="*/ 0 h 1371600"/>
                  <a:gd name="connsiteX2" fmla="*/ 4484712 w 4572001"/>
                  <a:gd name="connsiteY2" fmla="*/ 0 h 1371600"/>
                  <a:gd name="connsiteX3" fmla="*/ 4572001 w 4572001"/>
                  <a:gd name="connsiteY3" fmla="*/ 0 h 1371600"/>
                  <a:gd name="connsiteX4" fmla="*/ 4572001 w 4572001"/>
                  <a:gd name="connsiteY4" fmla="*/ 87289 h 1371600"/>
                  <a:gd name="connsiteX5" fmla="*/ 4572001 w 4572001"/>
                  <a:gd name="connsiteY5" fmla="*/ 760615 h 1371600"/>
                  <a:gd name="connsiteX6" fmla="*/ 4572001 w 4572001"/>
                  <a:gd name="connsiteY6" fmla="*/ 1284311 h 1371600"/>
                  <a:gd name="connsiteX7" fmla="*/ 4484712 w 4572001"/>
                  <a:gd name="connsiteY7" fmla="*/ 1371600 h 1371600"/>
                  <a:gd name="connsiteX8" fmla="*/ 87289 w 4572001"/>
                  <a:gd name="connsiteY8" fmla="*/ 1371600 h 1371600"/>
                  <a:gd name="connsiteX9" fmla="*/ 0 w 4572001"/>
                  <a:gd name="connsiteY9" fmla="*/ 1284311 h 1371600"/>
                  <a:gd name="connsiteX10" fmla="*/ 0 w 4572001"/>
                  <a:gd name="connsiteY10" fmla="*/ 760615 h 1371600"/>
                  <a:gd name="connsiteX11" fmla="*/ 0 w 4572001"/>
                  <a:gd name="connsiteY11" fmla="*/ 87289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72001" h="1371600">
                    <a:moveTo>
                      <a:pt x="0" y="0"/>
                    </a:moveTo>
                    <a:lnTo>
                      <a:pt x="87289" y="0"/>
                    </a:lnTo>
                    <a:lnTo>
                      <a:pt x="4484712" y="0"/>
                    </a:lnTo>
                    <a:lnTo>
                      <a:pt x="4572001" y="0"/>
                    </a:lnTo>
                    <a:lnTo>
                      <a:pt x="4572001" y="87289"/>
                    </a:lnTo>
                    <a:lnTo>
                      <a:pt x="4572001" y="760615"/>
                    </a:lnTo>
                    <a:lnTo>
                      <a:pt x="4572001" y="1284311"/>
                    </a:lnTo>
                    <a:cubicBezTo>
                      <a:pt x="4572001" y="1332519"/>
                      <a:pt x="4532920" y="1371600"/>
                      <a:pt x="4484712" y="1371600"/>
                    </a:cubicBezTo>
                    <a:lnTo>
                      <a:pt x="87289" y="1371600"/>
                    </a:lnTo>
                    <a:cubicBezTo>
                      <a:pt x="39081" y="1371600"/>
                      <a:pt x="0" y="1332519"/>
                      <a:pt x="0" y="1284311"/>
                    </a:cubicBezTo>
                    <a:lnTo>
                      <a:pt x="0" y="760615"/>
                    </a:lnTo>
                    <a:lnTo>
                      <a:pt x="0" y="8728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Rectangle: Rounded Corners 35"/>
              <p:cNvSpPr/>
              <p:nvPr/>
            </p:nvSpPr>
            <p:spPr>
              <a:xfrm>
                <a:off x="3632658" y="2275747"/>
                <a:ext cx="964279" cy="964279"/>
              </a:xfrm>
              <a:prstGeom prst="roundRect">
                <a:avLst>
                  <a:gd name="adj" fmla="val 9625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dist="63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01</a:t>
                </a:r>
              </a:p>
            </p:txBody>
          </p:sp>
          <p:sp>
            <p:nvSpPr>
              <p:cNvPr id="38" name="TextBox 36"/>
              <p:cNvSpPr txBox="1"/>
              <p:nvPr/>
            </p:nvSpPr>
            <p:spPr>
              <a:xfrm>
                <a:off x="3031335" y="3465678"/>
                <a:ext cx="2166922" cy="518177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zh-TW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我們想解決的問題</a:t>
                </a:r>
                <a:endParaRPr lang="zh-CN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Rectangle 37"/>
              <p:cNvSpPr/>
              <p:nvPr/>
            </p:nvSpPr>
            <p:spPr>
              <a:xfrm>
                <a:off x="2175851" y="4403028"/>
                <a:ext cx="3877891" cy="814950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Problem</a:t>
                </a:r>
                <a:endParaRPr lang="zh-CN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5" name="Group 3"/>
            <p:cNvGrpSpPr/>
            <p:nvPr/>
          </p:nvGrpSpPr>
          <p:grpSpPr>
            <a:xfrm>
              <a:off x="5292080" y="915566"/>
              <a:ext cx="2240360" cy="1573276"/>
              <a:chOff x="7772398" y="2275747"/>
              <a:chExt cx="4572002" cy="3210653"/>
            </a:xfrm>
          </p:grpSpPr>
          <p:sp>
            <p:nvSpPr>
              <p:cNvPr id="30" name="Rectangle: Rounded Corners 28"/>
              <p:cNvSpPr/>
              <p:nvPr/>
            </p:nvSpPr>
            <p:spPr>
              <a:xfrm>
                <a:off x="7772399" y="2743200"/>
                <a:ext cx="4572001" cy="2743200"/>
              </a:xfrm>
              <a:prstGeom prst="roundRect">
                <a:avLst>
                  <a:gd name="adj" fmla="val 2728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dist="1016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29"/>
              <p:cNvSpPr/>
              <p:nvPr/>
            </p:nvSpPr>
            <p:spPr>
              <a:xfrm>
                <a:off x="7772398" y="4114800"/>
                <a:ext cx="4572001" cy="1371600"/>
              </a:xfrm>
              <a:custGeom>
                <a:avLst/>
                <a:gdLst>
                  <a:gd name="connsiteX0" fmla="*/ 0 w 4572001"/>
                  <a:gd name="connsiteY0" fmla="*/ 0 h 1371600"/>
                  <a:gd name="connsiteX1" fmla="*/ 87289 w 4572001"/>
                  <a:gd name="connsiteY1" fmla="*/ 0 h 1371600"/>
                  <a:gd name="connsiteX2" fmla="*/ 4484712 w 4572001"/>
                  <a:gd name="connsiteY2" fmla="*/ 0 h 1371600"/>
                  <a:gd name="connsiteX3" fmla="*/ 4572001 w 4572001"/>
                  <a:gd name="connsiteY3" fmla="*/ 0 h 1371600"/>
                  <a:gd name="connsiteX4" fmla="*/ 4572001 w 4572001"/>
                  <a:gd name="connsiteY4" fmla="*/ 87289 h 1371600"/>
                  <a:gd name="connsiteX5" fmla="*/ 4572001 w 4572001"/>
                  <a:gd name="connsiteY5" fmla="*/ 760615 h 1371600"/>
                  <a:gd name="connsiteX6" fmla="*/ 4572001 w 4572001"/>
                  <a:gd name="connsiteY6" fmla="*/ 1284311 h 1371600"/>
                  <a:gd name="connsiteX7" fmla="*/ 4484712 w 4572001"/>
                  <a:gd name="connsiteY7" fmla="*/ 1371600 h 1371600"/>
                  <a:gd name="connsiteX8" fmla="*/ 87289 w 4572001"/>
                  <a:gd name="connsiteY8" fmla="*/ 1371600 h 1371600"/>
                  <a:gd name="connsiteX9" fmla="*/ 0 w 4572001"/>
                  <a:gd name="connsiteY9" fmla="*/ 1284311 h 1371600"/>
                  <a:gd name="connsiteX10" fmla="*/ 0 w 4572001"/>
                  <a:gd name="connsiteY10" fmla="*/ 760615 h 1371600"/>
                  <a:gd name="connsiteX11" fmla="*/ 0 w 4572001"/>
                  <a:gd name="connsiteY11" fmla="*/ 87289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72001" h="1371600">
                    <a:moveTo>
                      <a:pt x="0" y="0"/>
                    </a:moveTo>
                    <a:lnTo>
                      <a:pt x="87289" y="0"/>
                    </a:lnTo>
                    <a:lnTo>
                      <a:pt x="4484712" y="0"/>
                    </a:lnTo>
                    <a:lnTo>
                      <a:pt x="4572001" y="0"/>
                    </a:lnTo>
                    <a:lnTo>
                      <a:pt x="4572001" y="87289"/>
                    </a:lnTo>
                    <a:lnTo>
                      <a:pt x="4572001" y="760615"/>
                    </a:lnTo>
                    <a:lnTo>
                      <a:pt x="4572001" y="1284311"/>
                    </a:lnTo>
                    <a:cubicBezTo>
                      <a:pt x="4572001" y="1332519"/>
                      <a:pt x="4532920" y="1371600"/>
                      <a:pt x="4484712" y="1371600"/>
                    </a:cubicBezTo>
                    <a:lnTo>
                      <a:pt x="87289" y="1371600"/>
                    </a:lnTo>
                    <a:cubicBezTo>
                      <a:pt x="39081" y="1371600"/>
                      <a:pt x="0" y="1332519"/>
                      <a:pt x="0" y="1284311"/>
                    </a:cubicBezTo>
                    <a:lnTo>
                      <a:pt x="0" y="760615"/>
                    </a:lnTo>
                    <a:lnTo>
                      <a:pt x="0" y="8728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Rectangle: Rounded Corners 30"/>
              <p:cNvSpPr/>
              <p:nvPr/>
            </p:nvSpPr>
            <p:spPr>
              <a:xfrm>
                <a:off x="9576258" y="2275747"/>
                <a:ext cx="964279" cy="964279"/>
              </a:xfrm>
              <a:prstGeom prst="roundRect">
                <a:avLst>
                  <a:gd name="adj" fmla="val 9625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dist="63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2800">
                    <a:solidFill>
                      <a:schemeClr val="accent2"/>
                    </a:solidFill>
                  </a:rPr>
                  <a:t>02</a:t>
                </a:r>
              </a:p>
            </p:txBody>
          </p:sp>
          <p:sp>
            <p:nvSpPr>
              <p:cNvPr id="33" name="TextBox 31"/>
              <p:cNvSpPr txBox="1"/>
              <p:nvPr/>
            </p:nvSpPr>
            <p:spPr>
              <a:xfrm>
                <a:off x="8974935" y="3465678"/>
                <a:ext cx="2166921" cy="518177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zh-TW" altLang="en-US" sz="16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資料長相</a:t>
                </a:r>
                <a:r>
                  <a:rPr lang="zh-TW" altLang="en-US" sz="16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如何</a:t>
                </a:r>
                <a:endParaRPr lang="zh-TW" altLang="en-US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Rectangle 32"/>
              <p:cNvSpPr/>
              <p:nvPr/>
            </p:nvSpPr>
            <p:spPr>
              <a:xfrm>
                <a:off x="8119451" y="4403027"/>
                <a:ext cx="3877891" cy="814950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EDA</a:t>
                </a:r>
                <a:endParaRPr lang="zh-CN" altLang="en-US" sz="1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6" name="Group 4"/>
            <p:cNvGrpSpPr/>
            <p:nvPr/>
          </p:nvGrpSpPr>
          <p:grpSpPr>
            <a:xfrm>
              <a:off x="1561290" y="2718497"/>
              <a:ext cx="2240360" cy="1573276"/>
              <a:chOff x="13715998" y="2275747"/>
              <a:chExt cx="4572002" cy="3210653"/>
            </a:xfrm>
          </p:grpSpPr>
          <p:sp>
            <p:nvSpPr>
              <p:cNvPr id="25" name="Rectangle: Rounded Corners 23"/>
              <p:cNvSpPr/>
              <p:nvPr/>
            </p:nvSpPr>
            <p:spPr>
              <a:xfrm>
                <a:off x="13715999" y="2743200"/>
                <a:ext cx="4572001" cy="2743200"/>
              </a:xfrm>
              <a:prstGeom prst="roundRect">
                <a:avLst>
                  <a:gd name="adj" fmla="val 2728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dist="1016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24"/>
              <p:cNvSpPr/>
              <p:nvPr/>
            </p:nvSpPr>
            <p:spPr>
              <a:xfrm>
                <a:off x="13715998" y="4114800"/>
                <a:ext cx="4572001" cy="1371600"/>
              </a:xfrm>
              <a:custGeom>
                <a:avLst/>
                <a:gdLst>
                  <a:gd name="connsiteX0" fmla="*/ 0 w 4572001"/>
                  <a:gd name="connsiteY0" fmla="*/ 0 h 1371600"/>
                  <a:gd name="connsiteX1" fmla="*/ 87289 w 4572001"/>
                  <a:gd name="connsiteY1" fmla="*/ 0 h 1371600"/>
                  <a:gd name="connsiteX2" fmla="*/ 4484712 w 4572001"/>
                  <a:gd name="connsiteY2" fmla="*/ 0 h 1371600"/>
                  <a:gd name="connsiteX3" fmla="*/ 4572001 w 4572001"/>
                  <a:gd name="connsiteY3" fmla="*/ 0 h 1371600"/>
                  <a:gd name="connsiteX4" fmla="*/ 4572001 w 4572001"/>
                  <a:gd name="connsiteY4" fmla="*/ 87289 h 1371600"/>
                  <a:gd name="connsiteX5" fmla="*/ 4572001 w 4572001"/>
                  <a:gd name="connsiteY5" fmla="*/ 760615 h 1371600"/>
                  <a:gd name="connsiteX6" fmla="*/ 4572001 w 4572001"/>
                  <a:gd name="connsiteY6" fmla="*/ 1284311 h 1371600"/>
                  <a:gd name="connsiteX7" fmla="*/ 4484712 w 4572001"/>
                  <a:gd name="connsiteY7" fmla="*/ 1371600 h 1371600"/>
                  <a:gd name="connsiteX8" fmla="*/ 87289 w 4572001"/>
                  <a:gd name="connsiteY8" fmla="*/ 1371600 h 1371600"/>
                  <a:gd name="connsiteX9" fmla="*/ 0 w 4572001"/>
                  <a:gd name="connsiteY9" fmla="*/ 1284311 h 1371600"/>
                  <a:gd name="connsiteX10" fmla="*/ 0 w 4572001"/>
                  <a:gd name="connsiteY10" fmla="*/ 760615 h 1371600"/>
                  <a:gd name="connsiteX11" fmla="*/ 0 w 4572001"/>
                  <a:gd name="connsiteY11" fmla="*/ 87289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72001" h="1371600">
                    <a:moveTo>
                      <a:pt x="0" y="0"/>
                    </a:moveTo>
                    <a:lnTo>
                      <a:pt x="87289" y="0"/>
                    </a:lnTo>
                    <a:lnTo>
                      <a:pt x="4484712" y="0"/>
                    </a:lnTo>
                    <a:lnTo>
                      <a:pt x="4572001" y="0"/>
                    </a:lnTo>
                    <a:lnTo>
                      <a:pt x="4572001" y="87289"/>
                    </a:lnTo>
                    <a:lnTo>
                      <a:pt x="4572001" y="760615"/>
                    </a:lnTo>
                    <a:lnTo>
                      <a:pt x="4572001" y="1284311"/>
                    </a:lnTo>
                    <a:cubicBezTo>
                      <a:pt x="4572001" y="1332519"/>
                      <a:pt x="4532920" y="1371600"/>
                      <a:pt x="4484712" y="1371600"/>
                    </a:cubicBezTo>
                    <a:lnTo>
                      <a:pt x="87289" y="1371600"/>
                    </a:lnTo>
                    <a:cubicBezTo>
                      <a:pt x="39081" y="1371600"/>
                      <a:pt x="0" y="1332519"/>
                      <a:pt x="0" y="1284311"/>
                    </a:cubicBezTo>
                    <a:lnTo>
                      <a:pt x="0" y="760615"/>
                    </a:lnTo>
                    <a:lnTo>
                      <a:pt x="0" y="8728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Rectangle: Rounded Corners 25"/>
              <p:cNvSpPr/>
              <p:nvPr/>
            </p:nvSpPr>
            <p:spPr>
              <a:xfrm>
                <a:off x="15519858" y="2275747"/>
                <a:ext cx="964279" cy="964279"/>
              </a:xfrm>
              <a:prstGeom prst="roundRect">
                <a:avLst>
                  <a:gd name="adj" fmla="val 9625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dist="63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2800">
                    <a:solidFill>
                      <a:schemeClr val="accent3"/>
                    </a:solidFill>
                  </a:rPr>
                  <a:t>03</a:t>
                </a:r>
              </a:p>
            </p:txBody>
          </p:sp>
          <p:sp>
            <p:nvSpPr>
              <p:cNvPr id="28" name="TextBox 26"/>
              <p:cNvSpPr txBox="1"/>
              <p:nvPr/>
            </p:nvSpPr>
            <p:spPr>
              <a:xfrm>
                <a:off x="14918535" y="3465678"/>
                <a:ext cx="2166921" cy="518177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zh-TW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針對收件者分別訓練模型</a:t>
                </a:r>
                <a:endParaRPr lang="zh-TW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Rectangle 27"/>
              <p:cNvSpPr/>
              <p:nvPr/>
            </p:nvSpPr>
            <p:spPr>
              <a:xfrm>
                <a:off x="14063051" y="4403028"/>
                <a:ext cx="3877891" cy="814950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RNN</a:t>
                </a:r>
                <a:r>
                  <a:rPr lang="zh-TW" alt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、</a:t>
                </a:r>
                <a:r>
                  <a:rPr lang="en-US" altLang="zh-TW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Bert</a:t>
                </a:r>
                <a:endParaRPr lang="zh-CN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7" name="Group 5"/>
            <p:cNvGrpSpPr/>
            <p:nvPr/>
          </p:nvGrpSpPr>
          <p:grpSpPr>
            <a:xfrm>
              <a:off x="5278454" y="2717902"/>
              <a:ext cx="2240360" cy="1573276"/>
              <a:chOff x="1828800" y="5933347"/>
              <a:chExt cx="4572002" cy="3210653"/>
            </a:xfrm>
          </p:grpSpPr>
          <p:sp>
            <p:nvSpPr>
              <p:cNvPr id="20" name="Rectangle: Rounded Corners 18"/>
              <p:cNvSpPr/>
              <p:nvPr/>
            </p:nvSpPr>
            <p:spPr>
              <a:xfrm>
                <a:off x="1828801" y="6400800"/>
                <a:ext cx="4572001" cy="2743200"/>
              </a:xfrm>
              <a:prstGeom prst="roundRect">
                <a:avLst>
                  <a:gd name="adj" fmla="val 2728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dist="1016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19"/>
              <p:cNvSpPr/>
              <p:nvPr/>
            </p:nvSpPr>
            <p:spPr>
              <a:xfrm>
                <a:off x="1828800" y="7772400"/>
                <a:ext cx="4572001" cy="1371600"/>
              </a:xfrm>
              <a:custGeom>
                <a:avLst/>
                <a:gdLst>
                  <a:gd name="connsiteX0" fmla="*/ 0 w 4572001"/>
                  <a:gd name="connsiteY0" fmla="*/ 0 h 1371600"/>
                  <a:gd name="connsiteX1" fmla="*/ 87289 w 4572001"/>
                  <a:gd name="connsiteY1" fmla="*/ 0 h 1371600"/>
                  <a:gd name="connsiteX2" fmla="*/ 4484712 w 4572001"/>
                  <a:gd name="connsiteY2" fmla="*/ 0 h 1371600"/>
                  <a:gd name="connsiteX3" fmla="*/ 4572001 w 4572001"/>
                  <a:gd name="connsiteY3" fmla="*/ 0 h 1371600"/>
                  <a:gd name="connsiteX4" fmla="*/ 4572001 w 4572001"/>
                  <a:gd name="connsiteY4" fmla="*/ 87289 h 1371600"/>
                  <a:gd name="connsiteX5" fmla="*/ 4572001 w 4572001"/>
                  <a:gd name="connsiteY5" fmla="*/ 760615 h 1371600"/>
                  <a:gd name="connsiteX6" fmla="*/ 4572001 w 4572001"/>
                  <a:gd name="connsiteY6" fmla="*/ 1284311 h 1371600"/>
                  <a:gd name="connsiteX7" fmla="*/ 4484712 w 4572001"/>
                  <a:gd name="connsiteY7" fmla="*/ 1371600 h 1371600"/>
                  <a:gd name="connsiteX8" fmla="*/ 87289 w 4572001"/>
                  <a:gd name="connsiteY8" fmla="*/ 1371600 h 1371600"/>
                  <a:gd name="connsiteX9" fmla="*/ 0 w 4572001"/>
                  <a:gd name="connsiteY9" fmla="*/ 1284311 h 1371600"/>
                  <a:gd name="connsiteX10" fmla="*/ 0 w 4572001"/>
                  <a:gd name="connsiteY10" fmla="*/ 760615 h 1371600"/>
                  <a:gd name="connsiteX11" fmla="*/ 0 w 4572001"/>
                  <a:gd name="connsiteY11" fmla="*/ 87289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72001" h="1371600">
                    <a:moveTo>
                      <a:pt x="0" y="0"/>
                    </a:moveTo>
                    <a:lnTo>
                      <a:pt x="87289" y="0"/>
                    </a:lnTo>
                    <a:lnTo>
                      <a:pt x="4484712" y="0"/>
                    </a:lnTo>
                    <a:lnTo>
                      <a:pt x="4572001" y="0"/>
                    </a:lnTo>
                    <a:lnTo>
                      <a:pt x="4572001" y="87289"/>
                    </a:lnTo>
                    <a:lnTo>
                      <a:pt x="4572001" y="760615"/>
                    </a:lnTo>
                    <a:lnTo>
                      <a:pt x="4572001" y="1284311"/>
                    </a:lnTo>
                    <a:cubicBezTo>
                      <a:pt x="4572001" y="1332519"/>
                      <a:pt x="4532920" y="1371600"/>
                      <a:pt x="4484712" y="1371600"/>
                    </a:cubicBezTo>
                    <a:lnTo>
                      <a:pt x="87289" y="1371600"/>
                    </a:lnTo>
                    <a:cubicBezTo>
                      <a:pt x="39081" y="1371600"/>
                      <a:pt x="0" y="1332519"/>
                      <a:pt x="0" y="1284311"/>
                    </a:cubicBezTo>
                    <a:lnTo>
                      <a:pt x="0" y="760615"/>
                    </a:lnTo>
                    <a:lnTo>
                      <a:pt x="0" y="87289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Rectangle: Rounded Corners 20"/>
              <p:cNvSpPr/>
              <p:nvPr/>
            </p:nvSpPr>
            <p:spPr>
              <a:xfrm>
                <a:off x="3632660" y="5933347"/>
                <a:ext cx="964279" cy="964279"/>
              </a:xfrm>
              <a:prstGeom prst="roundRect">
                <a:avLst>
                  <a:gd name="adj" fmla="val 9625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dist="63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2800">
                    <a:solidFill>
                      <a:schemeClr val="accent5"/>
                    </a:solidFill>
                  </a:rPr>
                  <a:t>04</a:t>
                </a:r>
              </a:p>
            </p:txBody>
          </p:sp>
          <p:sp>
            <p:nvSpPr>
              <p:cNvPr id="23" name="TextBox 21"/>
              <p:cNvSpPr txBox="1"/>
              <p:nvPr/>
            </p:nvSpPr>
            <p:spPr>
              <a:xfrm>
                <a:off x="3031337" y="7123278"/>
                <a:ext cx="2166921" cy="518177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zh-TW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直接針對全體資料訓練模型</a:t>
                </a:r>
                <a:endParaRPr lang="zh-TW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Rectangle 22"/>
              <p:cNvSpPr/>
              <p:nvPr/>
            </p:nvSpPr>
            <p:spPr>
              <a:xfrm>
                <a:off x="2175851" y="8060628"/>
                <a:ext cx="3877891" cy="814950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Machine Learning</a:t>
                </a:r>
                <a:endParaRPr lang="zh-CN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</p:grpSp>
      <p:sp>
        <p:nvSpPr>
          <p:cNvPr id="40" name="Title 1"/>
          <p:cNvSpPr txBox="1">
            <a:spLocks/>
          </p:cNvSpPr>
          <p:nvPr/>
        </p:nvSpPr>
        <p:spPr>
          <a:xfrm>
            <a:off x="611562" y="175646"/>
            <a:ext cx="2129944" cy="379477"/>
          </a:xfrm>
          <a:prstGeom prst="rect">
            <a:avLst/>
          </a:prstGeom>
        </p:spPr>
        <p:txBody>
          <a:bodyPr lIns="0" tIns="45716" rIns="0" bIns="45716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en-GB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580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167604-82FD-41F0-AE65-13E6F2CBF7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609137"/>
            <a:ext cx="3923204" cy="3925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B156B6E8-991A-4EB0-8BC3-F076E78A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138" y="2676283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方案二、對整體訓練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AF53ED-C484-469D-8379-FDDCD826E4CF}"/>
              </a:ext>
            </a:extLst>
          </p:cNvPr>
          <p:cNvSpPr/>
          <p:nvPr/>
        </p:nvSpPr>
        <p:spPr>
          <a:xfrm>
            <a:off x="5900128" y="1535774"/>
            <a:ext cx="1408178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CN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04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156B6E8-991A-4EB0-8BC3-F076E78A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47" y="3435847"/>
            <a:ext cx="5622719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直接針對全體資料訓練模型</a:t>
            </a: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"/>
          <p:cNvSpPr>
            <a:spLocks/>
          </p:cNvSpPr>
          <p:nvPr/>
        </p:nvSpPr>
        <p:spPr bwMode="auto">
          <a:xfrm flipH="1">
            <a:off x="0" y="4097026"/>
            <a:ext cx="1905000" cy="1046474"/>
          </a:xfrm>
          <a:custGeom>
            <a:avLst/>
            <a:gdLst/>
            <a:ahLst/>
            <a:cxnLst>
              <a:cxn ang="0">
                <a:pos x="1624" y="0"/>
              </a:cxn>
              <a:cxn ang="0">
                <a:pos x="1238" y="372"/>
              </a:cxn>
              <a:cxn ang="0">
                <a:pos x="1238" y="381"/>
              </a:cxn>
              <a:cxn ang="0">
                <a:pos x="936" y="638"/>
              </a:cxn>
              <a:cxn ang="0">
                <a:pos x="787" y="556"/>
              </a:cxn>
              <a:cxn ang="0">
                <a:pos x="787" y="550"/>
              </a:cxn>
              <a:cxn ang="0">
                <a:pos x="494" y="304"/>
              </a:cxn>
              <a:cxn ang="0">
                <a:pos x="201" y="550"/>
              </a:cxn>
              <a:cxn ang="0">
                <a:pos x="202" y="556"/>
              </a:cxn>
              <a:cxn ang="0">
                <a:pos x="0" y="739"/>
              </a:cxn>
              <a:cxn ang="0">
                <a:pos x="1624" y="739"/>
              </a:cxn>
              <a:cxn ang="0">
                <a:pos x="1624" y="0"/>
              </a:cxn>
            </a:cxnLst>
            <a:rect l="0" t="0" r="r" b="b"/>
            <a:pathLst>
              <a:path w="1624" h="739">
                <a:moveTo>
                  <a:pt x="1624" y="0"/>
                </a:moveTo>
                <a:cubicBezTo>
                  <a:pt x="1406" y="25"/>
                  <a:pt x="1238" y="182"/>
                  <a:pt x="1238" y="372"/>
                </a:cubicBezTo>
                <a:cubicBezTo>
                  <a:pt x="1238" y="375"/>
                  <a:pt x="1238" y="378"/>
                  <a:pt x="1238" y="381"/>
                </a:cubicBezTo>
                <a:cubicBezTo>
                  <a:pt x="1089" y="412"/>
                  <a:pt x="971" y="512"/>
                  <a:pt x="936" y="638"/>
                </a:cubicBezTo>
                <a:cubicBezTo>
                  <a:pt x="899" y="598"/>
                  <a:pt x="847" y="568"/>
                  <a:pt x="787" y="556"/>
                </a:cubicBezTo>
                <a:cubicBezTo>
                  <a:pt x="787" y="554"/>
                  <a:pt x="787" y="552"/>
                  <a:pt x="787" y="550"/>
                </a:cubicBezTo>
                <a:cubicBezTo>
                  <a:pt x="787" y="414"/>
                  <a:pt x="656" y="304"/>
                  <a:pt x="494" y="304"/>
                </a:cubicBezTo>
                <a:cubicBezTo>
                  <a:pt x="333" y="304"/>
                  <a:pt x="201" y="414"/>
                  <a:pt x="201" y="550"/>
                </a:cubicBezTo>
                <a:cubicBezTo>
                  <a:pt x="201" y="552"/>
                  <a:pt x="202" y="554"/>
                  <a:pt x="202" y="556"/>
                </a:cubicBezTo>
                <a:cubicBezTo>
                  <a:pt x="98" y="577"/>
                  <a:pt x="17" y="650"/>
                  <a:pt x="0" y="739"/>
                </a:cubicBezTo>
                <a:cubicBezTo>
                  <a:pt x="1624" y="739"/>
                  <a:pt x="1624" y="739"/>
                  <a:pt x="1624" y="739"/>
                </a:cubicBezTo>
                <a:lnTo>
                  <a:pt x="1624" y="0"/>
                </a:lnTo>
                <a:close/>
              </a:path>
            </a:pathLst>
          </a:custGeom>
          <a:solidFill>
            <a:srgbClr val="8FBDE2"/>
          </a:solidFill>
          <a:ln w="9525">
            <a:noFill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2438399" y="575506"/>
            <a:ext cx="1143000" cy="853244"/>
            <a:chOff x="2120089" y="767339"/>
            <a:chExt cx="1528546" cy="1137658"/>
          </a:xfrm>
        </p:grpSpPr>
        <p:cxnSp>
          <p:nvCxnSpPr>
            <p:cNvPr id="5" name="AutoShape 3"/>
            <p:cNvCxnSpPr>
              <a:cxnSpLocks noChangeShapeType="1"/>
            </p:cNvCxnSpPr>
            <p:nvPr/>
          </p:nvCxnSpPr>
          <p:spPr bwMode="auto">
            <a:xfrm flipV="1">
              <a:off x="2120089" y="869290"/>
              <a:ext cx="1408201" cy="1035707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519503" y="767339"/>
              <a:ext cx="129132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35"/>
          <p:cNvGrpSpPr/>
          <p:nvPr/>
        </p:nvGrpSpPr>
        <p:grpSpPr>
          <a:xfrm>
            <a:off x="2438406" y="1054356"/>
            <a:ext cx="1504003" cy="609979"/>
            <a:chOff x="2388997" y="1405799"/>
            <a:chExt cx="2011321" cy="813304"/>
          </a:xfrm>
        </p:grpSpPr>
        <p:cxnSp>
          <p:nvCxnSpPr>
            <p:cNvPr id="8" name="AutoShape 4"/>
            <p:cNvCxnSpPr>
              <a:cxnSpLocks noChangeShapeType="1"/>
              <a:endCxn id="16" idx="3"/>
            </p:cNvCxnSpPr>
            <p:nvPr/>
          </p:nvCxnSpPr>
          <p:spPr bwMode="auto">
            <a:xfrm flipV="1">
              <a:off x="2388997" y="1516019"/>
              <a:ext cx="1902338" cy="703084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4272637" y="1405799"/>
              <a:ext cx="12768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37"/>
          <p:cNvGrpSpPr/>
          <p:nvPr/>
        </p:nvGrpSpPr>
        <p:grpSpPr>
          <a:xfrm>
            <a:off x="2590804" y="1589686"/>
            <a:ext cx="1968715" cy="220064"/>
            <a:chOff x="2535275" y="2119581"/>
            <a:chExt cx="2632785" cy="293419"/>
          </a:xfrm>
        </p:grpSpPr>
        <p:cxnSp>
          <p:nvCxnSpPr>
            <p:cNvPr id="11" name="AutoShape 5"/>
            <p:cNvCxnSpPr>
              <a:cxnSpLocks noChangeShapeType="1"/>
            </p:cNvCxnSpPr>
            <p:nvPr/>
          </p:nvCxnSpPr>
          <p:spPr bwMode="auto">
            <a:xfrm flipV="1">
              <a:off x="2535275" y="2201728"/>
              <a:ext cx="2494305" cy="211272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5038928" y="2119581"/>
              <a:ext cx="129132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46"/>
          <p:cNvGrpSpPr/>
          <p:nvPr/>
        </p:nvGrpSpPr>
        <p:grpSpPr>
          <a:xfrm>
            <a:off x="2514600" y="2038351"/>
            <a:ext cx="2286000" cy="233060"/>
            <a:chOff x="2429304" y="2717799"/>
            <a:chExt cx="3057093" cy="310746"/>
          </a:xfrm>
        </p:grpSpPr>
        <p:cxnSp>
          <p:nvCxnSpPr>
            <p:cNvPr id="14" name="AutoShape 6"/>
            <p:cNvCxnSpPr>
              <a:cxnSpLocks noChangeShapeType="1"/>
              <a:endCxn id="18" idx="2"/>
            </p:cNvCxnSpPr>
            <p:nvPr/>
          </p:nvCxnSpPr>
          <p:spPr bwMode="auto">
            <a:xfrm>
              <a:off x="2429304" y="2717799"/>
              <a:ext cx="2927962" cy="246181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357266" y="2899414"/>
              <a:ext cx="129131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7"/>
          <p:cNvGrpSpPr/>
          <p:nvPr/>
        </p:nvGrpSpPr>
        <p:grpSpPr>
          <a:xfrm>
            <a:off x="2514601" y="2190755"/>
            <a:ext cx="2025116" cy="649301"/>
            <a:chOff x="2406915" y="2920998"/>
            <a:chExt cx="2708210" cy="865735"/>
          </a:xfrm>
        </p:grpSpPr>
        <p:cxnSp>
          <p:nvCxnSpPr>
            <p:cNvPr id="17" name="AutoShape 7"/>
            <p:cNvCxnSpPr>
              <a:cxnSpLocks noChangeShapeType="1"/>
            </p:cNvCxnSpPr>
            <p:nvPr/>
          </p:nvCxnSpPr>
          <p:spPr bwMode="auto">
            <a:xfrm>
              <a:off x="2406915" y="2920998"/>
              <a:ext cx="2588115" cy="765362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4985994" y="3657601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48"/>
          <p:cNvGrpSpPr/>
          <p:nvPr/>
        </p:nvGrpSpPr>
        <p:grpSpPr>
          <a:xfrm>
            <a:off x="2438400" y="2343151"/>
            <a:ext cx="1827114" cy="1200152"/>
            <a:chOff x="2357178" y="3124199"/>
            <a:chExt cx="2443419" cy="1600202"/>
          </a:xfrm>
        </p:grpSpPr>
        <p:cxnSp>
          <p:nvCxnSpPr>
            <p:cNvPr id="20" name="AutoShape 8"/>
            <p:cNvCxnSpPr>
              <a:cxnSpLocks noChangeShapeType="1"/>
              <a:endCxn id="20" idx="1"/>
            </p:cNvCxnSpPr>
            <p:nvPr/>
          </p:nvCxnSpPr>
          <p:spPr bwMode="auto">
            <a:xfrm>
              <a:off x="2357178" y="3124199"/>
              <a:ext cx="2333198" cy="1489981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671466" y="4595269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50"/>
          <p:cNvGrpSpPr/>
          <p:nvPr/>
        </p:nvGrpSpPr>
        <p:grpSpPr>
          <a:xfrm>
            <a:off x="2362199" y="2495551"/>
            <a:ext cx="1465074" cy="1830399"/>
            <a:chOff x="2317400" y="3327401"/>
            <a:chExt cx="1959260" cy="2440532"/>
          </a:xfrm>
        </p:grpSpPr>
        <p:cxnSp>
          <p:nvCxnSpPr>
            <p:cNvPr id="23" name="AutoShape 9"/>
            <p:cNvCxnSpPr>
              <a:cxnSpLocks noChangeShapeType="1"/>
            </p:cNvCxnSpPr>
            <p:nvPr/>
          </p:nvCxnSpPr>
          <p:spPr bwMode="auto">
            <a:xfrm rot="16200000" flipH="1">
              <a:off x="2087296" y="3557505"/>
              <a:ext cx="2329328" cy="1869120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4147529" y="5638801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2" name="Freeform 1"/>
          <p:cNvSpPr>
            <a:spLocks/>
          </p:cNvSpPr>
          <p:nvPr/>
        </p:nvSpPr>
        <p:spPr bwMode="auto">
          <a:xfrm>
            <a:off x="6324600" y="3867319"/>
            <a:ext cx="2819400" cy="1276187"/>
          </a:xfrm>
          <a:custGeom>
            <a:avLst/>
            <a:gdLst/>
            <a:ahLst/>
            <a:cxnLst>
              <a:cxn ang="0">
                <a:pos x="1624" y="0"/>
              </a:cxn>
              <a:cxn ang="0">
                <a:pos x="1238" y="372"/>
              </a:cxn>
              <a:cxn ang="0">
                <a:pos x="1238" y="381"/>
              </a:cxn>
              <a:cxn ang="0">
                <a:pos x="936" y="638"/>
              </a:cxn>
              <a:cxn ang="0">
                <a:pos x="787" y="556"/>
              </a:cxn>
              <a:cxn ang="0">
                <a:pos x="787" y="550"/>
              </a:cxn>
              <a:cxn ang="0">
                <a:pos x="494" y="304"/>
              </a:cxn>
              <a:cxn ang="0">
                <a:pos x="201" y="550"/>
              </a:cxn>
              <a:cxn ang="0">
                <a:pos x="202" y="556"/>
              </a:cxn>
              <a:cxn ang="0">
                <a:pos x="0" y="739"/>
              </a:cxn>
              <a:cxn ang="0">
                <a:pos x="1624" y="739"/>
              </a:cxn>
              <a:cxn ang="0">
                <a:pos x="1624" y="0"/>
              </a:cxn>
            </a:cxnLst>
            <a:rect l="0" t="0" r="r" b="b"/>
            <a:pathLst>
              <a:path w="1624" h="739">
                <a:moveTo>
                  <a:pt x="1624" y="0"/>
                </a:moveTo>
                <a:cubicBezTo>
                  <a:pt x="1406" y="25"/>
                  <a:pt x="1238" y="182"/>
                  <a:pt x="1238" y="372"/>
                </a:cubicBezTo>
                <a:cubicBezTo>
                  <a:pt x="1238" y="375"/>
                  <a:pt x="1238" y="378"/>
                  <a:pt x="1238" y="381"/>
                </a:cubicBezTo>
                <a:cubicBezTo>
                  <a:pt x="1089" y="412"/>
                  <a:pt x="971" y="512"/>
                  <a:pt x="936" y="638"/>
                </a:cubicBezTo>
                <a:cubicBezTo>
                  <a:pt x="899" y="598"/>
                  <a:pt x="847" y="568"/>
                  <a:pt x="787" y="556"/>
                </a:cubicBezTo>
                <a:cubicBezTo>
                  <a:pt x="787" y="554"/>
                  <a:pt x="787" y="552"/>
                  <a:pt x="787" y="550"/>
                </a:cubicBezTo>
                <a:cubicBezTo>
                  <a:pt x="787" y="414"/>
                  <a:pt x="656" y="304"/>
                  <a:pt x="494" y="304"/>
                </a:cubicBezTo>
                <a:cubicBezTo>
                  <a:pt x="333" y="304"/>
                  <a:pt x="201" y="414"/>
                  <a:pt x="201" y="550"/>
                </a:cubicBezTo>
                <a:cubicBezTo>
                  <a:pt x="201" y="552"/>
                  <a:pt x="202" y="554"/>
                  <a:pt x="202" y="556"/>
                </a:cubicBezTo>
                <a:cubicBezTo>
                  <a:pt x="98" y="577"/>
                  <a:pt x="17" y="650"/>
                  <a:pt x="0" y="739"/>
                </a:cubicBezTo>
                <a:cubicBezTo>
                  <a:pt x="1624" y="739"/>
                  <a:pt x="1624" y="739"/>
                  <a:pt x="1624" y="739"/>
                </a:cubicBezTo>
                <a:lnTo>
                  <a:pt x="162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pic>
        <p:nvPicPr>
          <p:cNvPr id="35" name="Picture 4"/>
          <p:cNvPicPr/>
          <p:nvPr/>
        </p:nvPicPr>
        <p:blipFill rotWithShape="1">
          <a:blip r:embed="rId2"/>
          <a:srcRect b="10193"/>
          <a:stretch/>
        </p:blipFill>
        <p:spPr bwMode="auto">
          <a:xfrm>
            <a:off x="-19882" y="857250"/>
            <a:ext cx="268166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Freeform 8"/>
          <p:cNvSpPr>
            <a:spLocks/>
          </p:cNvSpPr>
          <p:nvPr/>
        </p:nvSpPr>
        <p:spPr bwMode="auto">
          <a:xfrm>
            <a:off x="8172400" y="697213"/>
            <a:ext cx="752472" cy="507206"/>
          </a:xfrm>
          <a:custGeom>
            <a:avLst/>
            <a:gdLst>
              <a:gd name="T0" fmla="*/ 216 w 271"/>
              <a:gd name="T1" fmla="*/ 68 h 188"/>
              <a:gd name="T2" fmla="*/ 271 w 271"/>
              <a:gd name="T3" fmla="*/ 128 h 188"/>
              <a:gd name="T4" fmla="*/ 213 w 271"/>
              <a:gd name="T5" fmla="*/ 188 h 188"/>
              <a:gd name="T6" fmla="*/ 64 w 271"/>
              <a:gd name="T7" fmla="*/ 188 h 188"/>
              <a:gd name="T8" fmla="*/ 0 w 271"/>
              <a:gd name="T9" fmla="*/ 128 h 188"/>
              <a:gd name="T10" fmla="*/ 56 w 271"/>
              <a:gd name="T11" fmla="*/ 68 h 188"/>
              <a:gd name="T12" fmla="*/ 56 w 271"/>
              <a:gd name="T13" fmla="*/ 66 h 188"/>
              <a:gd name="T14" fmla="*/ 136 w 271"/>
              <a:gd name="T15" fmla="*/ 0 h 188"/>
              <a:gd name="T16" fmla="*/ 216 w 271"/>
              <a:gd name="T17" fmla="*/ 66 h 188"/>
              <a:gd name="T18" fmla="*/ 216 w 271"/>
              <a:gd name="T19" fmla="*/ 6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1" h="188">
                <a:moveTo>
                  <a:pt x="216" y="68"/>
                </a:moveTo>
                <a:cubicBezTo>
                  <a:pt x="247" y="75"/>
                  <a:pt x="271" y="99"/>
                  <a:pt x="271" y="128"/>
                </a:cubicBezTo>
                <a:cubicBezTo>
                  <a:pt x="271" y="157"/>
                  <a:pt x="247" y="188"/>
                  <a:pt x="213" y="188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28" y="188"/>
                  <a:pt x="0" y="159"/>
                  <a:pt x="0" y="128"/>
                </a:cubicBezTo>
                <a:cubicBezTo>
                  <a:pt x="0" y="99"/>
                  <a:pt x="24" y="75"/>
                  <a:pt x="56" y="68"/>
                </a:cubicBezTo>
                <a:cubicBezTo>
                  <a:pt x="56" y="68"/>
                  <a:pt x="56" y="67"/>
                  <a:pt x="56" y="66"/>
                </a:cubicBezTo>
                <a:cubicBezTo>
                  <a:pt x="56" y="29"/>
                  <a:pt x="92" y="0"/>
                  <a:pt x="136" y="0"/>
                </a:cubicBezTo>
                <a:cubicBezTo>
                  <a:pt x="180" y="0"/>
                  <a:pt x="216" y="29"/>
                  <a:pt x="216" y="66"/>
                </a:cubicBezTo>
                <a:cubicBezTo>
                  <a:pt x="216" y="67"/>
                  <a:pt x="216" y="68"/>
                  <a:pt x="216" y="68"/>
                </a:cubicBezTo>
              </a:path>
            </a:pathLst>
          </a:custGeom>
          <a:solidFill>
            <a:srgbClr val="4BC9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Freeform 8"/>
          <p:cNvSpPr>
            <a:spLocks/>
          </p:cNvSpPr>
          <p:nvPr/>
        </p:nvSpPr>
        <p:spPr bwMode="auto">
          <a:xfrm>
            <a:off x="2282963" y="3369050"/>
            <a:ext cx="1240423" cy="836111"/>
          </a:xfrm>
          <a:custGeom>
            <a:avLst/>
            <a:gdLst>
              <a:gd name="T0" fmla="*/ 216 w 271"/>
              <a:gd name="T1" fmla="*/ 68 h 188"/>
              <a:gd name="T2" fmla="*/ 271 w 271"/>
              <a:gd name="T3" fmla="*/ 128 h 188"/>
              <a:gd name="T4" fmla="*/ 213 w 271"/>
              <a:gd name="T5" fmla="*/ 188 h 188"/>
              <a:gd name="T6" fmla="*/ 64 w 271"/>
              <a:gd name="T7" fmla="*/ 188 h 188"/>
              <a:gd name="T8" fmla="*/ 0 w 271"/>
              <a:gd name="T9" fmla="*/ 128 h 188"/>
              <a:gd name="T10" fmla="*/ 56 w 271"/>
              <a:gd name="T11" fmla="*/ 68 h 188"/>
              <a:gd name="T12" fmla="*/ 56 w 271"/>
              <a:gd name="T13" fmla="*/ 66 h 188"/>
              <a:gd name="T14" fmla="*/ 136 w 271"/>
              <a:gd name="T15" fmla="*/ 0 h 188"/>
              <a:gd name="T16" fmla="*/ 216 w 271"/>
              <a:gd name="T17" fmla="*/ 66 h 188"/>
              <a:gd name="T18" fmla="*/ 216 w 271"/>
              <a:gd name="T19" fmla="*/ 6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1" h="188">
                <a:moveTo>
                  <a:pt x="216" y="68"/>
                </a:moveTo>
                <a:cubicBezTo>
                  <a:pt x="247" y="75"/>
                  <a:pt x="271" y="99"/>
                  <a:pt x="271" y="128"/>
                </a:cubicBezTo>
                <a:cubicBezTo>
                  <a:pt x="271" y="157"/>
                  <a:pt x="247" y="188"/>
                  <a:pt x="213" y="188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28" y="188"/>
                  <a:pt x="0" y="159"/>
                  <a:pt x="0" y="128"/>
                </a:cubicBezTo>
                <a:cubicBezTo>
                  <a:pt x="0" y="99"/>
                  <a:pt x="24" y="75"/>
                  <a:pt x="56" y="68"/>
                </a:cubicBezTo>
                <a:cubicBezTo>
                  <a:pt x="56" y="68"/>
                  <a:pt x="56" y="67"/>
                  <a:pt x="56" y="66"/>
                </a:cubicBezTo>
                <a:cubicBezTo>
                  <a:pt x="56" y="29"/>
                  <a:pt x="92" y="0"/>
                  <a:pt x="136" y="0"/>
                </a:cubicBezTo>
                <a:cubicBezTo>
                  <a:pt x="180" y="0"/>
                  <a:pt x="216" y="29"/>
                  <a:pt x="216" y="66"/>
                </a:cubicBezTo>
                <a:cubicBezTo>
                  <a:pt x="216" y="67"/>
                  <a:pt x="216" y="68"/>
                  <a:pt x="216" y="68"/>
                </a:cubicBezTo>
              </a:path>
            </a:pathLst>
          </a:custGeom>
          <a:solidFill>
            <a:srgbClr val="4BC9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4067944" y="1925874"/>
            <a:ext cx="3553728" cy="2446078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輸入特徵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(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經資料預處理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)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：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信件寄出時為星期幾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信件寄出時間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(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轉為周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期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)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信件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主旨分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群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收件者過往開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信總數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寄信者郵件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Domain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占比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收件人收信總數</a:t>
            </a:r>
          </a:p>
        </p:txBody>
      </p:sp>
      <p:sp>
        <p:nvSpPr>
          <p:cNvPr id="43" name="矩形 42"/>
          <p:cNvSpPr/>
          <p:nvPr/>
        </p:nvSpPr>
        <p:spPr>
          <a:xfrm>
            <a:off x="1043610" y="1626296"/>
            <a:ext cx="1061827" cy="678645"/>
          </a:xfrm>
          <a:prstGeom prst="rect">
            <a:avLst/>
          </a:prstGeom>
        </p:spPr>
        <p:txBody>
          <a:bodyPr wrap="none" lIns="68576" tIns="34289" rIns="68576" bIns="34289">
            <a:spAutoFit/>
          </a:bodyPr>
          <a:lstStyle/>
          <a:p>
            <a:pPr defTabSz="685749">
              <a:lnSpc>
                <a:spcPct val="110000"/>
              </a:lnSpc>
            </a:pPr>
            <a:r>
              <a:rPr kumimoji="1" lang="zh-TW" altLang="en-US" b="1" dirty="0" smtClean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選擇條件</a:t>
            </a:r>
            <a:endParaRPr kumimoji="1" lang="en-US" altLang="zh-TW" b="1" dirty="0" smtClean="0">
              <a:solidFill>
                <a:srgbClr val="131E54"/>
              </a:solidFill>
              <a:latin typeface="微软雅黑"/>
              <a:ea typeface="微软雅黑"/>
              <a:cs typeface="微软雅黑"/>
            </a:endParaRPr>
          </a:p>
          <a:p>
            <a:pPr defTabSz="685749">
              <a:lnSpc>
                <a:spcPct val="110000"/>
              </a:lnSpc>
            </a:pPr>
            <a:r>
              <a:rPr kumimoji="1" lang="zh-TW" altLang="en-US" b="1" dirty="0" smtClean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輸入特徵</a:t>
            </a:r>
            <a:endParaRPr kumimoji="1" lang="zh-CN" altLang="en-US" b="1" dirty="0">
              <a:solidFill>
                <a:srgbClr val="131E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4067944" y="597096"/>
            <a:ext cx="3553728" cy="1067239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選擇條件：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移除收信資料少於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5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封的收件者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移除沒有開過信的使用者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5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1"/>
          <p:cNvGrpSpPr/>
          <p:nvPr/>
        </p:nvGrpSpPr>
        <p:grpSpPr>
          <a:xfrm>
            <a:off x="6498955" y="699542"/>
            <a:ext cx="2114498" cy="3686645"/>
            <a:chOff x="6270701" y="1152764"/>
            <a:chExt cx="2819330" cy="4915526"/>
          </a:xfrm>
        </p:grpSpPr>
        <p:sp>
          <p:nvSpPr>
            <p:cNvPr id="9" name="Oval 1"/>
            <p:cNvSpPr/>
            <p:nvPr/>
          </p:nvSpPr>
          <p:spPr>
            <a:xfrm>
              <a:off x="7325833" y="1152764"/>
              <a:ext cx="829339" cy="8293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" name="Oval 30"/>
            <p:cNvSpPr/>
            <p:nvPr/>
          </p:nvSpPr>
          <p:spPr>
            <a:xfrm>
              <a:off x="7399374" y="1226305"/>
              <a:ext cx="682256" cy="6822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BC9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13" name="Oval 15"/>
            <p:cNvSpPr/>
            <p:nvPr/>
          </p:nvSpPr>
          <p:spPr>
            <a:xfrm>
              <a:off x="6511369" y="3749554"/>
              <a:ext cx="1159724" cy="1159724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4" name="Oval 10"/>
            <p:cNvSpPr/>
            <p:nvPr/>
          </p:nvSpPr>
          <p:spPr>
            <a:xfrm>
              <a:off x="6899265" y="1924531"/>
              <a:ext cx="676423" cy="676423"/>
            </a:xfrm>
            <a:prstGeom prst="ellipse">
              <a:avLst/>
            </a:prstGeom>
            <a:noFill/>
            <a:ln w="101600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5" name="Oval 34"/>
            <p:cNvSpPr/>
            <p:nvPr/>
          </p:nvSpPr>
          <p:spPr>
            <a:xfrm>
              <a:off x="6649410" y="2167049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6" name="Oval 11"/>
            <p:cNvSpPr/>
            <p:nvPr/>
          </p:nvSpPr>
          <p:spPr>
            <a:xfrm>
              <a:off x="6947124" y="2397634"/>
              <a:ext cx="1756837" cy="1756837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30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8" name="Oval 35"/>
            <p:cNvSpPr/>
            <p:nvPr/>
          </p:nvSpPr>
          <p:spPr>
            <a:xfrm>
              <a:off x="8413608" y="2730074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9" name="Oval 36"/>
            <p:cNvSpPr/>
            <p:nvPr/>
          </p:nvSpPr>
          <p:spPr>
            <a:xfrm>
              <a:off x="7513598" y="4023953"/>
              <a:ext cx="966759" cy="9667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0" name="Oval 37"/>
            <p:cNvSpPr/>
            <p:nvPr/>
          </p:nvSpPr>
          <p:spPr>
            <a:xfrm>
              <a:off x="6270701" y="5073495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1" name="Oval 38"/>
            <p:cNvSpPr/>
            <p:nvPr/>
          </p:nvSpPr>
          <p:spPr>
            <a:xfrm>
              <a:off x="7172470" y="5266788"/>
              <a:ext cx="801502" cy="8015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2" name="Oval 39"/>
            <p:cNvSpPr/>
            <p:nvPr/>
          </p:nvSpPr>
          <p:spPr>
            <a:xfrm>
              <a:off x="7246010" y="5340328"/>
              <a:ext cx="659356" cy="659356"/>
            </a:xfrm>
            <a:prstGeom prst="ellipse">
              <a:avLst/>
            </a:prstGeom>
            <a:solidFill>
              <a:srgbClr val="4BC9D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模型結果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018682"/>
              </p:ext>
            </p:extLst>
          </p:nvPr>
        </p:nvGraphicFramePr>
        <p:xfrm>
          <a:off x="470768" y="2571750"/>
          <a:ext cx="5781193" cy="1630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6145">
                  <a:extLst>
                    <a:ext uri="{9D8B030D-6E8A-4147-A177-3AD203B41FA5}">
                      <a16:colId xmlns:a16="http://schemas.microsoft.com/office/drawing/2014/main" val="598818167"/>
                    </a:ext>
                  </a:extLst>
                </a:gridCol>
                <a:gridCol w="1495016">
                  <a:extLst>
                    <a:ext uri="{9D8B030D-6E8A-4147-A177-3AD203B41FA5}">
                      <a16:colId xmlns:a16="http://schemas.microsoft.com/office/drawing/2014/main" val="2255449598"/>
                    </a:ext>
                  </a:extLst>
                </a:gridCol>
                <a:gridCol w="1495016">
                  <a:extLst>
                    <a:ext uri="{9D8B030D-6E8A-4147-A177-3AD203B41FA5}">
                      <a16:colId xmlns:a16="http://schemas.microsoft.com/office/drawing/2014/main" val="2948372170"/>
                    </a:ext>
                  </a:extLst>
                </a:gridCol>
                <a:gridCol w="1495016">
                  <a:extLst>
                    <a:ext uri="{9D8B030D-6E8A-4147-A177-3AD203B41FA5}">
                      <a16:colId xmlns:a16="http://schemas.microsoft.com/office/drawing/2014/main" val="3482687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 Forest</a:t>
                      </a:r>
                      <a:endParaRPr lang="zh-TW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LightGBM</a:t>
                      </a:r>
                      <a:endParaRPr lang="zh-TW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Naïve Bayes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09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訓練速度</a:t>
                      </a:r>
                      <a:r>
                        <a:rPr lang="en-US" altLang="zh-TW" dirty="0" smtClean="0"/>
                        <a:t>(s)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398.93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37.22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5.27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07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ACC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0.636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0.376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0.382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20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Recall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0.905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0.996</a:t>
                      </a:r>
                      <a:endParaRPr lang="zh-TW" altLang="en-US" sz="1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0.939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567419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611558" y="1014671"/>
            <a:ext cx="5499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商業面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其中一種模型可達到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recall 99.6%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整體寄信成本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%~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00829" y="4239384"/>
            <a:ext cx="1448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(Threshold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0.1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2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結論與未來展望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1619672" y="828572"/>
            <a:ext cx="6448730" cy="3975426"/>
            <a:chOff x="1723670" y="964719"/>
            <a:chExt cx="5240165" cy="3186353"/>
          </a:xfrm>
        </p:grpSpPr>
        <p:sp>
          <p:nvSpPr>
            <p:cNvPr id="7" name="Arrow: Bent 101"/>
            <p:cNvSpPr/>
            <p:nvPr/>
          </p:nvSpPr>
          <p:spPr>
            <a:xfrm flipV="1">
              <a:off x="2339752" y="3147814"/>
              <a:ext cx="1371244" cy="414515"/>
            </a:xfrm>
            <a:prstGeom prst="bentArrow">
              <a:avLst>
                <a:gd name="adj1" fmla="val 4167"/>
                <a:gd name="adj2" fmla="val 14600"/>
                <a:gd name="adj3" fmla="val 25000"/>
                <a:gd name="adj4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4" rIns="91428" bIns="45714" anchor="ctr"/>
            <a:lstStyle/>
            <a:p>
              <a:pPr algn="ctr"/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8" name="Arrow: Bent 100"/>
            <p:cNvSpPr/>
            <p:nvPr/>
          </p:nvSpPr>
          <p:spPr>
            <a:xfrm>
              <a:off x="2339752" y="1568770"/>
              <a:ext cx="1371244" cy="414515"/>
            </a:xfrm>
            <a:prstGeom prst="bentArrow">
              <a:avLst>
                <a:gd name="adj1" fmla="val 4167"/>
                <a:gd name="adj2" fmla="val 14600"/>
                <a:gd name="adj3" fmla="val 25000"/>
                <a:gd name="adj4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4" rIns="91428" bIns="45714" anchor="ctr"/>
            <a:lstStyle/>
            <a:p>
              <a:pPr algn="ctr"/>
              <a:endParaRPr sz="2000">
                <a:solidFill>
                  <a:srgbClr val="FFFFFF"/>
                </a:solidFill>
              </a:endParaRPr>
            </a:p>
          </p:txBody>
        </p:sp>
        <p:grpSp>
          <p:nvGrpSpPr>
            <p:cNvPr id="9" name="组合 1"/>
            <p:cNvGrpSpPr/>
            <p:nvPr/>
          </p:nvGrpSpPr>
          <p:grpSpPr>
            <a:xfrm>
              <a:off x="3765374" y="964719"/>
              <a:ext cx="3198461" cy="1321622"/>
              <a:chOff x="5131548" y="1140591"/>
              <a:chExt cx="3198461" cy="1321622"/>
            </a:xfrm>
          </p:grpSpPr>
          <p:sp>
            <p:nvSpPr>
              <p:cNvPr id="10" name="Rectangle: Rounded Corners 81"/>
              <p:cNvSpPr/>
              <p:nvPr/>
            </p:nvSpPr>
            <p:spPr>
              <a:xfrm>
                <a:off x="5875372" y="1621845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降低被標為</a:t>
                </a:r>
                <a:r>
                  <a:rPr lang="en-US" altLang="zh-TW" sz="1400" b="1" dirty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SPAM</a:t>
                </a:r>
                <a:endParaRPr lang="zh-CN" altLang="en-US" sz="14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Rectangle: Rounded Corners 83"/>
              <p:cNvSpPr/>
              <p:nvPr/>
            </p:nvSpPr>
            <p:spPr>
              <a:xfrm>
                <a:off x="5875372" y="1978979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降低企業負面形象</a:t>
                </a:r>
                <a:endParaRPr lang="zh-CN" altLang="en-US" sz="14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Oval 84"/>
              <p:cNvSpPr/>
              <p:nvPr/>
            </p:nvSpPr>
            <p:spPr>
              <a:xfrm>
                <a:off x="8008384" y="2010464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3</a:t>
                </a:r>
              </a:p>
            </p:txBody>
          </p:sp>
          <p:sp>
            <p:nvSpPr>
              <p:cNvPr id="13" name="Rectangle: Rounded Corners 3"/>
              <p:cNvSpPr/>
              <p:nvPr/>
            </p:nvSpPr>
            <p:spPr>
              <a:xfrm>
                <a:off x="5875372" y="1264713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lvl="0" algn="ctr"/>
                <a:r>
                  <a:rPr lang="zh-TW" altLang="en-US" sz="1400" b="1" dirty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降低退訂</a:t>
                </a:r>
              </a:p>
            </p:txBody>
          </p:sp>
          <p:sp>
            <p:nvSpPr>
              <p:cNvPr id="14" name="Oval 48"/>
              <p:cNvSpPr/>
              <p:nvPr/>
            </p:nvSpPr>
            <p:spPr>
              <a:xfrm>
                <a:off x="8008384" y="1296202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1</a:t>
                </a:r>
              </a:p>
            </p:txBody>
          </p:sp>
          <p:sp>
            <p:nvSpPr>
              <p:cNvPr id="15" name="Oval 82"/>
              <p:cNvSpPr/>
              <p:nvPr/>
            </p:nvSpPr>
            <p:spPr>
              <a:xfrm>
                <a:off x="8008384" y="1653332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2</a:t>
                </a:r>
              </a:p>
            </p:txBody>
          </p:sp>
          <p:grpSp>
            <p:nvGrpSpPr>
              <p:cNvPr id="16" name="Group 1"/>
              <p:cNvGrpSpPr/>
              <p:nvPr/>
            </p:nvGrpSpPr>
            <p:grpSpPr>
              <a:xfrm>
                <a:off x="5131548" y="1140591"/>
                <a:ext cx="1321622" cy="1321622"/>
                <a:chOff x="1828800" y="2206963"/>
                <a:chExt cx="1245140" cy="1245140"/>
              </a:xfrm>
            </p:grpSpPr>
            <p:sp>
              <p:nvSpPr>
                <p:cNvPr id="18" name="Oval 76"/>
                <p:cNvSpPr/>
                <p:nvPr/>
              </p:nvSpPr>
              <p:spPr>
                <a:xfrm>
                  <a:off x="1828800" y="2206963"/>
                  <a:ext cx="1245140" cy="1245140"/>
                </a:xfrm>
                <a:prstGeom prst="ellipse">
                  <a:avLst/>
                </a:prstGeom>
                <a:solidFill>
                  <a:schemeClr val="accent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" name="Oval 78"/>
                <p:cNvSpPr/>
                <p:nvPr/>
              </p:nvSpPr>
              <p:spPr>
                <a:xfrm>
                  <a:off x="1955260" y="2333423"/>
                  <a:ext cx="992220" cy="992220"/>
                </a:xfrm>
                <a:prstGeom prst="ellipse">
                  <a:avLst/>
                </a:prstGeom>
                <a:solidFill>
                  <a:schemeClr val="bg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20" name="组合 34"/>
            <p:cNvGrpSpPr/>
            <p:nvPr/>
          </p:nvGrpSpPr>
          <p:grpSpPr>
            <a:xfrm>
              <a:off x="3765374" y="2829450"/>
              <a:ext cx="3198461" cy="1321622"/>
              <a:chOff x="5131548" y="3005323"/>
              <a:chExt cx="3198461" cy="1321622"/>
            </a:xfrm>
          </p:grpSpPr>
          <p:sp>
            <p:nvSpPr>
              <p:cNvPr id="21" name="Rectangle: Rounded Corners 85"/>
              <p:cNvSpPr/>
              <p:nvPr/>
            </p:nvSpPr>
            <p:spPr>
              <a:xfrm>
                <a:off x="5875372" y="3486578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設備負載降低</a:t>
                </a:r>
                <a:endParaRPr lang="zh-CN" altLang="en-US" sz="14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ectangle: Rounded Corners 86"/>
              <p:cNvSpPr/>
              <p:nvPr/>
            </p:nvSpPr>
            <p:spPr>
              <a:xfrm>
                <a:off x="5875372" y="3843710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提升行銷</a:t>
                </a:r>
                <a:r>
                  <a:rPr lang="en-US" altLang="zh-TW" sz="1400" b="1" dirty="0" smtClean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ROI</a:t>
                </a:r>
                <a:endParaRPr lang="zh-CN" altLang="en-US" sz="14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Oval 87"/>
              <p:cNvSpPr/>
              <p:nvPr/>
            </p:nvSpPr>
            <p:spPr>
              <a:xfrm>
                <a:off x="8008384" y="3875198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3</a:t>
                </a:r>
              </a:p>
            </p:txBody>
          </p:sp>
          <p:sp>
            <p:nvSpPr>
              <p:cNvPr id="24" name="Rectangle: Rounded Corners 88"/>
              <p:cNvSpPr/>
              <p:nvPr/>
            </p:nvSpPr>
            <p:spPr>
              <a:xfrm>
                <a:off x="5875372" y="3129447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寄信成本降低</a:t>
                </a:r>
                <a:endParaRPr lang="zh-CN" altLang="en-US" sz="14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Oval 89"/>
              <p:cNvSpPr/>
              <p:nvPr/>
            </p:nvSpPr>
            <p:spPr>
              <a:xfrm>
                <a:off x="8008384" y="3160934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1</a:t>
                </a:r>
              </a:p>
            </p:txBody>
          </p:sp>
          <p:sp>
            <p:nvSpPr>
              <p:cNvPr id="26" name="Oval 90"/>
              <p:cNvSpPr/>
              <p:nvPr/>
            </p:nvSpPr>
            <p:spPr>
              <a:xfrm>
                <a:off x="8008384" y="3518065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2</a:t>
                </a:r>
              </a:p>
            </p:txBody>
          </p:sp>
          <p:grpSp>
            <p:nvGrpSpPr>
              <p:cNvPr id="27" name="Group 91"/>
              <p:cNvGrpSpPr/>
              <p:nvPr/>
            </p:nvGrpSpPr>
            <p:grpSpPr>
              <a:xfrm>
                <a:off x="5131548" y="3005323"/>
                <a:ext cx="1321622" cy="1321622"/>
                <a:chOff x="1828800" y="2206963"/>
                <a:chExt cx="1245140" cy="1245140"/>
              </a:xfrm>
            </p:grpSpPr>
            <p:sp>
              <p:nvSpPr>
                <p:cNvPr id="29" name="Oval 92"/>
                <p:cNvSpPr/>
                <p:nvPr/>
              </p:nvSpPr>
              <p:spPr>
                <a:xfrm>
                  <a:off x="1828800" y="2206963"/>
                  <a:ext cx="1245140" cy="1245140"/>
                </a:xfrm>
                <a:prstGeom prst="ellipse">
                  <a:avLst/>
                </a:prstGeom>
                <a:solidFill>
                  <a:schemeClr val="accent2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Oval 93"/>
                <p:cNvSpPr/>
                <p:nvPr/>
              </p:nvSpPr>
              <p:spPr>
                <a:xfrm>
                  <a:off x="1955260" y="2333423"/>
                  <a:ext cx="992220" cy="992220"/>
                </a:xfrm>
                <a:prstGeom prst="ellipse">
                  <a:avLst/>
                </a:prstGeom>
                <a:solidFill>
                  <a:schemeClr val="bg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8" name="Freeform: Shape 95"/>
              <p:cNvSpPr>
                <a:spLocks/>
              </p:cNvSpPr>
              <p:nvPr/>
            </p:nvSpPr>
            <p:spPr bwMode="auto">
              <a:xfrm>
                <a:off x="5643436" y="3380206"/>
                <a:ext cx="297844" cy="567128"/>
              </a:xfrm>
              <a:custGeom>
                <a:avLst/>
                <a:gdLst/>
                <a:ahLst/>
                <a:cxnLst>
                  <a:cxn ang="0">
                    <a:pos x="21" y="57"/>
                  </a:cxn>
                  <a:cxn ang="0">
                    <a:pos x="21" y="63"/>
                  </a:cxn>
                  <a:cxn ang="0">
                    <a:pos x="20" y="64"/>
                  </a:cxn>
                  <a:cxn ang="0">
                    <a:pos x="15" y="64"/>
                  </a:cxn>
                  <a:cxn ang="0">
                    <a:pos x="14" y="63"/>
                  </a:cxn>
                  <a:cxn ang="0">
                    <a:pos x="14" y="57"/>
                  </a:cxn>
                  <a:cxn ang="0">
                    <a:pos x="1" y="50"/>
                  </a:cxn>
                  <a:cxn ang="0">
                    <a:pos x="1" y="49"/>
                  </a:cxn>
                  <a:cxn ang="0">
                    <a:pos x="4" y="44"/>
                  </a:cxn>
                  <a:cxn ang="0">
                    <a:pos x="5" y="43"/>
                  </a:cxn>
                  <a:cxn ang="0">
                    <a:pos x="6" y="44"/>
                  </a:cxn>
                  <a:cxn ang="0">
                    <a:pos x="17" y="49"/>
                  </a:cxn>
                  <a:cxn ang="0">
                    <a:pos x="25" y="43"/>
                  </a:cxn>
                  <a:cxn ang="0">
                    <a:pos x="16" y="36"/>
                  </a:cxn>
                  <a:cxn ang="0">
                    <a:pos x="1" y="21"/>
                  </a:cxn>
                  <a:cxn ang="0">
                    <a:pos x="14" y="8"/>
                  </a:cxn>
                  <a:cxn ang="0">
                    <a:pos x="14" y="1"/>
                  </a:cxn>
                  <a:cxn ang="0">
                    <a:pos x="15" y="0"/>
                  </a:cxn>
                  <a:cxn ang="0">
                    <a:pos x="20" y="0"/>
                  </a:cxn>
                  <a:cxn ang="0">
                    <a:pos x="21" y="1"/>
                  </a:cxn>
                  <a:cxn ang="0">
                    <a:pos x="21" y="7"/>
                  </a:cxn>
                  <a:cxn ang="0">
                    <a:pos x="32" y="12"/>
                  </a:cxn>
                  <a:cxn ang="0">
                    <a:pos x="32" y="14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8" y="19"/>
                  </a:cxn>
                  <a:cxn ang="0">
                    <a:pos x="18" y="15"/>
                  </a:cxn>
                  <a:cxn ang="0">
                    <a:pos x="10" y="21"/>
                  </a:cxn>
                  <a:cxn ang="0">
                    <a:pos x="20" y="28"/>
                  </a:cxn>
                  <a:cxn ang="0">
                    <a:pos x="34" y="42"/>
                  </a:cxn>
                  <a:cxn ang="0">
                    <a:pos x="21" y="57"/>
                  </a:cxn>
                </a:cxnLst>
                <a:rect l="0" t="0" r="r" b="b"/>
                <a:pathLst>
                  <a:path w="34" h="64">
                    <a:moveTo>
                      <a:pt x="21" y="57"/>
                    </a:move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63"/>
                      <a:pt x="20" y="64"/>
                      <a:pt x="20" y="64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4" y="64"/>
                      <a:pt x="14" y="63"/>
                      <a:pt x="14" y="63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5" y="55"/>
                      <a:pt x="1" y="50"/>
                      <a:pt x="1" y="50"/>
                    </a:cubicBezTo>
                    <a:cubicBezTo>
                      <a:pt x="0" y="50"/>
                      <a:pt x="0" y="49"/>
                      <a:pt x="1" y="49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5" y="43"/>
                      <a:pt x="5" y="43"/>
                    </a:cubicBezTo>
                    <a:cubicBezTo>
                      <a:pt x="5" y="43"/>
                      <a:pt x="6" y="44"/>
                      <a:pt x="6" y="44"/>
                    </a:cubicBezTo>
                    <a:cubicBezTo>
                      <a:pt x="6" y="44"/>
                      <a:pt x="11" y="49"/>
                      <a:pt x="17" y="49"/>
                    </a:cubicBezTo>
                    <a:cubicBezTo>
                      <a:pt x="21" y="49"/>
                      <a:pt x="25" y="47"/>
                      <a:pt x="25" y="43"/>
                    </a:cubicBezTo>
                    <a:cubicBezTo>
                      <a:pt x="25" y="39"/>
                      <a:pt x="20" y="38"/>
                      <a:pt x="16" y="36"/>
                    </a:cubicBezTo>
                    <a:cubicBezTo>
                      <a:pt x="9" y="33"/>
                      <a:pt x="1" y="30"/>
                      <a:pt x="1" y="21"/>
                    </a:cubicBezTo>
                    <a:cubicBezTo>
                      <a:pt x="1" y="14"/>
                      <a:pt x="6" y="9"/>
                      <a:pt x="14" y="8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8" y="8"/>
                      <a:pt x="32" y="12"/>
                      <a:pt x="32" y="12"/>
                    </a:cubicBezTo>
                    <a:cubicBezTo>
                      <a:pt x="33" y="13"/>
                      <a:pt x="33" y="13"/>
                      <a:pt x="32" y="14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3" y="15"/>
                      <a:pt x="18" y="15"/>
                    </a:cubicBezTo>
                    <a:cubicBezTo>
                      <a:pt x="13" y="15"/>
                      <a:pt x="10" y="18"/>
                      <a:pt x="10" y="21"/>
                    </a:cubicBezTo>
                    <a:cubicBezTo>
                      <a:pt x="10" y="25"/>
                      <a:pt x="15" y="26"/>
                      <a:pt x="20" y="28"/>
                    </a:cubicBezTo>
                    <a:cubicBezTo>
                      <a:pt x="26" y="31"/>
                      <a:pt x="34" y="34"/>
                      <a:pt x="34" y="42"/>
                    </a:cubicBezTo>
                    <a:cubicBezTo>
                      <a:pt x="34" y="50"/>
                      <a:pt x="28" y="55"/>
                      <a:pt x="21" y="5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oup 2"/>
            <p:cNvGrpSpPr/>
            <p:nvPr/>
          </p:nvGrpSpPr>
          <p:grpSpPr>
            <a:xfrm>
              <a:off x="1723670" y="1897086"/>
              <a:ext cx="1321622" cy="1321622"/>
              <a:chOff x="4775009" y="3071573"/>
              <a:chExt cx="1245140" cy="1245140"/>
            </a:xfrm>
          </p:grpSpPr>
          <p:grpSp>
            <p:nvGrpSpPr>
              <p:cNvPr id="32" name="Group 96"/>
              <p:cNvGrpSpPr/>
              <p:nvPr/>
            </p:nvGrpSpPr>
            <p:grpSpPr>
              <a:xfrm>
                <a:off x="4775009" y="3071573"/>
                <a:ext cx="1245140" cy="1245140"/>
                <a:chOff x="1828800" y="2206963"/>
                <a:chExt cx="1245140" cy="1245140"/>
              </a:xfrm>
            </p:grpSpPr>
            <p:sp>
              <p:nvSpPr>
                <p:cNvPr id="34" name="Oval 97"/>
                <p:cNvSpPr/>
                <p:nvPr/>
              </p:nvSpPr>
              <p:spPr>
                <a:xfrm>
                  <a:off x="1828800" y="2206963"/>
                  <a:ext cx="1245140" cy="124514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Oval 98"/>
                <p:cNvSpPr/>
                <p:nvPr/>
              </p:nvSpPr>
              <p:spPr>
                <a:xfrm>
                  <a:off x="1955260" y="2333423"/>
                  <a:ext cx="992220" cy="992220"/>
                </a:xfrm>
                <a:prstGeom prst="ellipse">
                  <a:avLst/>
                </a:prstGeom>
                <a:solidFill>
                  <a:schemeClr val="bg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3" name="Freeform: Shape 99"/>
              <p:cNvSpPr>
                <a:spLocks/>
              </p:cNvSpPr>
              <p:nvPr/>
            </p:nvSpPr>
            <p:spPr bwMode="auto">
              <a:xfrm>
                <a:off x="5235875" y="3457093"/>
                <a:ext cx="323407" cy="476223"/>
              </a:xfrm>
              <a:custGeom>
                <a:avLst/>
                <a:gdLst/>
                <a:ahLst/>
                <a:cxnLst>
                  <a:cxn ang="0">
                    <a:pos x="37" y="29"/>
                  </a:cxn>
                  <a:cxn ang="0">
                    <a:pos x="31" y="41"/>
                  </a:cxn>
                  <a:cxn ang="0">
                    <a:pos x="33" y="44"/>
                  </a:cxn>
                  <a:cxn ang="0">
                    <a:pos x="32" y="47"/>
                  </a:cxn>
                  <a:cxn ang="0">
                    <a:pos x="33" y="49"/>
                  </a:cxn>
                  <a:cxn ang="0">
                    <a:pos x="31" y="53"/>
                  </a:cxn>
                  <a:cxn ang="0">
                    <a:pos x="31" y="54"/>
                  </a:cxn>
                  <a:cxn ang="0">
                    <a:pos x="27" y="58"/>
                  </a:cxn>
                  <a:cxn ang="0">
                    <a:pos x="21" y="62"/>
                  </a:cxn>
                  <a:cxn ang="0">
                    <a:pos x="15" y="58"/>
                  </a:cxn>
                  <a:cxn ang="0">
                    <a:pos x="11" y="54"/>
                  </a:cxn>
                  <a:cxn ang="0">
                    <a:pos x="11" y="53"/>
                  </a:cxn>
                  <a:cxn ang="0">
                    <a:pos x="9" y="49"/>
                  </a:cxn>
                  <a:cxn ang="0">
                    <a:pos x="10" y="47"/>
                  </a:cxn>
                  <a:cxn ang="0">
                    <a:pos x="9" y="44"/>
                  </a:cxn>
                  <a:cxn ang="0">
                    <a:pos x="11" y="41"/>
                  </a:cxn>
                  <a:cxn ang="0">
                    <a:pos x="5" y="29"/>
                  </a:cxn>
                  <a:cxn ang="0">
                    <a:pos x="0" y="18"/>
                  </a:cxn>
                  <a:cxn ang="0">
                    <a:pos x="21" y="0"/>
                  </a:cxn>
                  <a:cxn ang="0">
                    <a:pos x="42" y="18"/>
                  </a:cxn>
                  <a:cxn ang="0">
                    <a:pos x="37" y="29"/>
                  </a:cxn>
                  <a:cxn ang="0">
                    <a:pos x="21" y="6"/>
                  </a:cxn>
                  <a:cxn ang="0">
                    <a:pos x="6" y="18"/>
                  </a:cxn>
                  <a:cxn ang="0">
                    <a:pos x="8" y="26"/>
                  </a:cxn>
                  <a:cxn ang="0">
                    <a:pos x="11" y="28"/>
                  </a:cxn>
                  <a:cxn ang="0">
                    <a:pos x="16" y="40"/>
                  </a:cxn>
                  <a:cxn ang="0">
                    <a:pos x="26" y="40"/>
                  </a:cxn>
                  <a:cxn ang="0">
                    <a:pos x="31" y="28"/>
                  </a:cxn>
                  <a:cxn ang="0">
                    <a:pos x="34" y="26"/>
                  </a:cxn>
                  <a:cxn ang="0">
                    <a:pos x="36" y="18"/>
                  </a:cxn>
                  <a:cxn ang="0">
                    <a:pos x="21" y="6"/>
                  </a:cxn>
                  <a:cxn ang="0">
                    <a:pos x="29" y="20"/>
                  </a:cxn>
                  <a:cxn ang="0">
                    <a:pos x="27" y="18"/>
                  </a:cxn>
                  <a:cxn ang="0">
                    <a:pos x="21" y="15"/>
                  </a:cxn>
                  <a:cxn ang="0">
                    <a:pos x="20" y="13"/>
                  </a:cxn>
                  <a:cxn ang="0">
                    <a:pos x="21" y="12"/>
                  </a:cxn>
                  <a:cxn ang="0">
                    <a:pos x="30" y="18"/>
                  </a:cxn>
                  <a:cxn ang="0">
                    <a:pos x="29" y="20"/>
                  </a:cxn>
                </a:cxnLst>
                <a:rect l="0" t="0" r="r" b="b"/>
                <a:pathLst>
                  <a:path w="42" h="62">
                    <a:moveTo>
                      <a:pt x="37" y="29"/>
                    </a:moveTo>
                    <a:cubicBezTo>
                      <a:pt x="35" y="32"/>
                      <a:pt x="31" y="37"/>
                      <a:pt x="31" y="41"/>
                    </a:cubicBezTo>
                    <a:cubicBezTo>
                      <a:pt x="32" y="42"/>
                      <a:pt x="33" y="43"/>
                      <a:pt x="33" y="44"/>
                    </a:cubicBezTo>
                    <a:cubicBezTo>
                      <a:pt x="33" y="45"/>
                      <a:pt x="32" y="46"/>
                      <a:pt x="32" y="47"/>
                    </a:cubicBezTo>
                    <a:cubicBezTo>
                      <a:pt x="32" y="47"/>
                      <a:pt x="33" y="48"/>
                      <a:pt x="33" y="49"/>
                    </a:cubicBezTo>
                    <a:cubicBezTo>
                      <a:pt x="33" y="51"/>
                      <a:pt x="32" y="52"/>
                      <a:pt x="31" y="53"/>
                    </a:cubicBezTo>
                    <a:cubicBezTo>
                      <a:pt x="31" y="53"/>
                      <a:pt x="31" y="54"/>
                      <a:pt x="31" y="54"/>
                    </a:cubicBezTo>
                    <a:cubicBezTo>
                      <a:pt x="31" y="57"/>
                      <a:pt x="29" y="58"/>
                      <a:pt x="27" y="58"/>
                    </a:cubicBezTo>
                    <a:cubicBezTo>
                      <a:pt x="26" y="61"/>
                      <a:pt x="24" y="62"/>
                      <a:pt x="21" y="62"/>
                    </a:cubicBezTo>
                    <a:cubicBezTo>
                      <a:pt x="19" y="62"/>
                      <a:pt x="16" y="61"/>
                      <a:pt x="15" y="58"/>
                    </a:cubicBezTo>
                    <a:cubicBezTo>
                      <a:pt x="13" y="58"/>
                      <a:pt x="11" y="57"/>
                      <a:pt x="11" y="54"/>
                    </a:cubicBezTo>
                    <a:cubicBezTo>
                      <a:pt x="11" y="54"/>
                      <a:pt x="11" y="53"/>
                      <a:pt x="11" y="53"/>
                    </a:cubicBezTo>
                    <a:cubicBezTo>
                      <a:pt x="10" y="52"/>
                      <a:pt x="9" y="51"/>
                      <a:pt x="9" y="49"/>
                    </a:cubicBezTo>
                    <a:cubicBezTo>
                      <a:pt x="9" y="48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37"/>
                      <a:pt x="7" y="32"/>
                      <a:pt x="5" y="29"/>
                    </a:cubicBezTo>
                    <a:cubicBezTo>
                      <a:pt x="2" y="26"/>
                      <a:pt x="0" y="23"/>
                      <a:pt x="0" y="18"/>
                    </a:cubicBezTo>
                    <a:cubicBezTo>
                      <a:pt x="0" y="8"/>
                      <a:pt x="11" y="0"/>
                      <a:pt x="21" y="0"/>
                    </a:cubicBezTo>
                    <a:cubicBezTo>
                      <a:pt x="31" y="0"/>
                      <a:pt x="42" y="8"/>
                      <a:pt x="42" y="18"/>
                    </a:cubicBezTo>
                    <a:cubicBezTo>
                      <a:pt x="42" y="23"/>
                      <a:pt x="40" y="26"/>
                      <a:pt x="37" y="29"/>
                    </a:cubicBezTo>
                    <a:close/>
                    <a:moveTo>
                      <a:pt x="21" y="6"/>
                    </a:moveTo>
                    <a:cubicBezTo>
                      <a:pt x="14" y="6"/>
                      <a:pt x="6" y="10"/>
                      <a:pt x="6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9" y="27"/>
                      <a:pt x="10" y="27"/>
                      <a:pt x="11" y="28"/>
                    </a:cubicBezTo>
                    <a:cubicBezTo>
                      <a:pt x="14" y="32"/>
                      <a:pt x="16" y="36"/>
                      <a:pt x="1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6"/>
                      <a:pt x="28" y="32"/>
                      <a:pt x="31" y="28"/>
                    </a:cubicBezTo>
                    <a:cubicBezTo>
                      <a:pt x="32" y="27"/>
                      <a:pt x="33" y="27"/>
                      <a:pt x="34" y="26"/>
                    </a:cubicBezTo>
                    <a:cubicBezTo>
                      <a:pt x="35" y="24"/>
                      <a:pt x="36" y="21"/>
                      <a:pt x="36" y="18"/>
                    </a:cubicBezTo>
                    <a:cubicBezTo>
                      <a:pt x="36" y="10"/>
                      <a:pt x="28" y="6"/>
                      <a:pt x="21" y="6"/>
                    </a:cubicBezTo>
                    <a:close/>
                    <a:moveTo>
                      <a:pt x="29" y="20"/>
                    </a:moveTo>
                    <a:cubicBezTo>
                      <a:pt x="28" y="20"/>
                      <a:pt x="27" y="19"/>
                      <a:pt x="27" y="18"/>
                    </a:cubicBezTo>
                    <a:cubicBezTo>
                      <a:pt x="27" y="16"/>
                      <a:pt x="23" y="15"/>
                      <a:pt x="21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21" y="12"/>
                    </a:cubicBezTo>
                    <a:cubicBezTo>
                      <a:pt x="25" y="12"/>
                      <a:pt x="30" y="14"/>
                      <a:pt x="30" y="18"/>
                    </a:cubicBezTo>
                    <a:cubicBezTo>
                      <a:pt x="30" y="19"/>
                      <a:pt x="29" y="20"/>
                      <a:pt x="29" y="2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0000" y1="11905" x2="50000" y2="11905"/>
                        </a14:backgroundRemoval>
                      </a14:imgEffect>
                      <a14:imgEffect>
                        <a14:colorTemperature colorTemp="3871"/>
                      </a14:imgEffect>
                      <a14:imgEffect>
                        <a14:saturation sat="32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84647" y="1129626"/>
              <a:ext cx="883073" cy="1011519"/>
            </a:xfrm>
            <a:prstGeom prst="rect">
              <a:avLst/>
            </a:prstGeom>
            <a:noFill/>
          </p:spPr>
        </p:pic>
      </p:grpSp>
      <p:sp>
        <p:nvSpPr>
          <p:cNvPr id="36" name="矩形 35"/>
          <p:cNvSpPr/>
          <p:nvPr/>
        </p:nvSpPr>
        <p:spPr>
          <a:xfrm>
            <a:off x="292062" y="2567565"/>
            <a:ext cx="1217512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開信預測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52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AFD3488-11B9-48C1-B179-4937EDFBBF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68DB1E5-9E6F-4044-BFC9-CE7A73B82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239" y="2816489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Q&amp;A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E34213D-D0CF-472E-B143-E7D76C8F0CB4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4D78EA-7946-4AB1-8728-7E2038AEB3A3}"/>
              </a:ext>
            </a:extLst>
          </p:cNvPr>
          <p:cNvSpPr/>
          <p:nvPr/>
        </p:nvSpPr>
        <p:spPr>
          <a:xfrm>
            <a:off x="2555777" y="1563638"/>
            <a:ext cx="4301643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TW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Group-17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620847"/>
              </p:ext>
            </p:extLst>
          </p:nvPr>
        </p:nvGraphicFramePr>
        <p:xfrm>
          <a:off x="395536" y="1275606"/>
          <a:ext cx="8229600" cy="138379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330686857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1858882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127807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9355813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22977073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5937163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9291944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38303407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39204671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06186382"/>
                    </a:ext>
                  </a:extLst>
                </a:gridCol>
              </a:tblGrid>
              <a:tr h="269931">
                <a:tc>
                  <a:txBody>
                    <a:bodyPr/>
                    <a:lstStyle/>
                    <a:p>
                      <a:pPr rtl="0" fontAlgn="b"/>
                      <a:endParaRPr lang="zh-TW" altLang="en-US" sz="1600">
                        <a:effectLst/>
                      </a:endParaRPr>
                    </a:p>
                  </a:txBody>
                  <a:tcPr marL="24689" marR="24689" marT="16459" marB="16459" anchor="b"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Random Forest</a:t>
                      </a:r>
                    </a:p>
                  </a:txBody>
                  <a:tcPr marL="24689" marR="24689" marT="16459" marB="16459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LightGBM</a:t>
                      </a:r>
                    </a:p>
                  </a:txBody>
                  <a:tcPr marL="24689" marR="24689" marT="16459" marB="16459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Naive Bayes</a:t>
                      </a:r>
                    </a:p>
                  </a:txBody>
                  <a:tcPr marL="24689" marR="24689" marT="16459" marB="16459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735581"/>
                  </a:ext>
                </a:extLst>
              </a:tr>
              <a:tr h="2699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TH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0.5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0.5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0.5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0.8</a:t>
                      </a:r>
                    </a:p>
                  </a:txBody>
                  <a:tcPr marL="24689" marR="24689" marT="16459" marB="16459" anchor="b"/>
                </a:tc>
                <a:extLst>
                  <a:ext uri="{0D108BD9-81ED-4DB2-BD59-A6C34878D82A}">
                    <a16:rowId xmlns:a16="http://schemas.microsoft.com/office/drawing/2014/main" val="676768381"/>
                  </a:ext>
                </a:extLst>
              </a:tr>
              <a:tr h="2699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ACC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0.636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0.8047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0.789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0.3764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0.6788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0.8121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0.382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0.723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0.716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extLst>
                  <a:ext uri="{0D108BD9-81ED-4DB2-BD59-A6C34878D82A}">
                    <a16:rowId xmlns:a16="http://schemas.microsoft.com/office/drawing/2014/main" val="3086525674"/>
                  </a:ext>
                </a:extLst>
              </a:tr>
              <a:tr h="2699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Recall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0.9055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0.6406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0.35515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0.9967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0.8937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0.6018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0.939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0.161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0.102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extLst>
                  <a:ext uri="{0D108BD9-81ED-4DB2-BD59-A6C34878D82A}">
                    <a16:rowId xmlns:a16="http://schemas.microsoft.com/office/drawing/2014/main" val="2529769663"/>
                  </a:ext>
                </a:extLst>
              </a:tr>
              <a:tr h="2699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F1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 dirty="0">
                          <a:effectLst/>
                        </a:rPr>
                        <a:t>0.5923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0.5958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0.4958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0.4828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0.6191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0.6517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0.46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0.246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 dirty="0">
                          <a:effectLst/>
                        </a:rPr>
                        <a:t>0.168</a:t>
                      </a:r>
                      <a:endParaRPr lang="en-US" altLang="zh-TW" sz="16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extLst>
                  <a:ext uri="{0D108BD9-81ED-4DB2-BD59-A6C34878D82A}">
                    <a16:rowId xmlns:a16="http://schemas.microsoft.com/office/drawing/2014/main" val="1995917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42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436502"/>
              </p:ext>
            </p:extLst>
          </p:nvPr>
        </p:nvGraphicFramePr>
        <p:xfrm>
          <a:off x="395536" y="195486"/>
          <a:ext cx="5562599" cy="20955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88157">
                  <a:extLst>
                    <a:ext uri="{9D8B030D-6E8A-4147-A177-3AD203B41FA5}">
                      <a16:colId xmlns:a16="http://schemas.microsoft.com/office/drawing/2014/main" val="339663788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3769328915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1179093821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710681739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3516245112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3046807674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15568718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threshold 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threshold 0.4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threshold 0.3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4201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recall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acc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acc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 err="1">
                          <a:effectLst/>
                        </a:rPr>
                        <a:t>acc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72387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0.07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39775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41766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9334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73869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872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28362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033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0.25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9272707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788024" y="1635646"/>
          <a:ext cx="4231576" cy="3394083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528947">
                  <a:extLst>
                    <a:ext uri="{9D8B030D-6E8A-4147-A177-3AD203B41FA5}">
                      <a16:colId xmlns:a16="http://schemas.microsoft.com/office/drawing/2014/main" val="1047499988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2577212971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3078330607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2462650988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1891178509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3354391421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720068071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3421431217"/>
                    </a:ext>
                  </a:extLst>
                </a:gridCol>
              </a:tblGrid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data </a:t>
                      </a:r>
                      <a:r>
                        <a:rPr lang="zh-TW" altLang="en-US" sz="900" u="none" strike="noStrike">
                          <a:effectLst/>
                        </a:rPr>
                        <a:t>量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recall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acc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recall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acc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recall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acc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test all 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30695882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400-5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925947152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400-4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0.64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0.64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0.71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21564286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400-3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0.79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0.77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0.77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438103952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400-2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1361588733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400-1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051772308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300-5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656834928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300-4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167133227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300-3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20493311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300-2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287725872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300-1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133260549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200-5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1837009316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200-4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5178726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200-3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4016151772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200-2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0.14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0.14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126052752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200-1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0.86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0.86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0.86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218123955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100-5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0.6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968224999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100-4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399709318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100-3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no test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63370043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100-2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98765847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100-1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674183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7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E477CD5-B762-4CB8-A604-50F0FB1AA75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20335A-7ACC-48D0-A048-E044E0113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609137"/>
            <a:ext cx="3923204" cy="3925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9E0FE50-C7F9-48FE-8DA3-0935C0ABF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404" y="2676283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我們想解決的問題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7DEF8F-9765-4046-8381-0BCC3E2ABD35}"/>
              </a:ext>
            </a:extLst>
          </p:cNvPr>
          <p:cNvSpPr/>
          <p:nvPr/>
        </p:nvSpPr>
        <p:spPr>
          <a:xfrm>
            <a:off x="5894682" y="1567465"/>
            <a:ext cx="1264161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CN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0</a:t>
            </a:r>
            <a:r>
              <a:rPr lang="en-US" altLang="zh-CN" sz="66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1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B4434B6-5B3D-46B5-BF57-1F2D6D33EE0F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4783338" y="2696766"/>
            <a:ext cx="3221236" cy="1937742"/>
            <a:chOff x="-1" y="-1"/>
            <a:chExt cx="8589752" cy="5166707"/>
          </a:xfrm>
        </p:grpSpPr>
        <p:sp>
          <p:nvSpPr>
            <p:cNvPr id="12" name="AutoShape 10"/>
            <p:cNvSpPr>
              <a:spLocks/>
            </p:cNvSpPr>
            <p:nvPr/>
          </p:nvSpPr>
          <p:spPr bwMode="auto">
            <a:xfrm>
              <a:off x="-1" y="207938"/>
              <a:ext cx="8589752" cy="4958768"/>
            </a:xfrm>
            <a:custGeom>
              <a:avLst/>
              <a:gdLst>
                <a:gd name="T0" fmla="*/ 4294672 w 21063"/>
                <a:gd name="T1" fmla="*/ 2553717 h 20765"/>
                <a:gd name="T2" fmla="*/ 4294672 w 21063"/>
                <a:gd name="T3" fmla="*/ 2553717 h 20765"/>
                <a:gd name="T4" fmla="*/ 4294672 w 21063"/>
                <a:gd name="T5" fmla="*/ 2553717 h 20765"/>
                <a:gd name="T6" fmla="*/ 4294672 w 21063"/>
                <a:gd name="T7" fmla="*/ 2553717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063" h="20765">
                  <a:moveTo>
                    <a:pt x="11525" y="320"/>
                  </a:moveTo>
                  <a:lnTo>
                    <a:pt x="165" y="9355"/>
                  </a:lnTo>
                  <a:cubicBezTo>
                    <a:pt x="165" y="9355"/>
                    <a:pt x="-239" y="9744"/>
                    <a:pt x="216" y="10500"/>
                  </a:cubicBezTo>
                  <a:lnTo>
                    <a:pt x="7673" y="20432"/>
                  </a:lnTo>
                  <a:cubicBezTo>
                    <a:pt x="7673" y="20432"/>
                    <a:pt x="8175" y="21288"/>
                    <a:pt x="9125" y="20252"/>
                  </a:cubicBezTo>
                  <a:lnTo>
                    <a:pt x="20916" y="5391"/>
                  </a:lnTo>
                  <a:cubicBezTo>
                    <a:pt x="20916" y="5391"/>
                    <a:pt x="21361" y="4383"/>
                    <a:pt x="20701" y="3843"/>
                  </a:cubicBezTo>
                  <a:lnTo>
                    <a:pt x="12871" y="185"/>
                  </a:lnTo>
                  <a:cubicBezTo>
                    <a:pt x="12871" y="185"/>
                    <a:pt x="12317" y="-311"/>
                    <a:pt x="11525" y="320"/>
                  </a:cubicBezTo>
                  <a:close/>
                </a:path>
              </a:pathLst>
            </a:custGeom>
            <a:solidFill>
              <a:srgbClr val="92959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  <p:sp>
          <p:nvSpPr>
            <p:cNvPr id="13" name="AutoShape 11"/>
            <p:cNvSpPr>
              <a:spLocks/>
            </p:cNvSpPr>
            <p:nvPr/>
          </p:nvSpPr>
          <p:spPr bwMode="auto">
            <a:xfrm>
              <a:off x="-1" y="166667"/>
              <a:ext cx="8589752" cy="4958768"/>
            </a:xfrm>
            <a:custGeom>
              <a:avLst/>
              <a:gdLst>
                <a:gd name="T0" fmla="*/ 4294672 w 21063"/>
                <a:gd name="T1" fmla="*/ 2553702 h 20765"/>
                <a:gd name="T2" fmla="*/ 4294672 w 21063"/>
                <a:gd name="T3" fmla="*/ 2553702 h 20765"/>
                <a:gd name="T4" fmla="*/ 4294672 w 21063"/>
                <a:gd name="T5" fmla="*/ 2553702 h 20765"/>
                <a:gd name="T6" fmla="*/ 4294672 w 21063"/>
                <a:gd name="T7" fmla="*/ 2553702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063" h="20765">
                  <a:moveTo>
                    <a:pt x="11525" y="320"/>
                  </a:moveTo>
                  <a:lnTo>
                    <a:pt x="165" y="9354"/>
                  </a:lnTo>
                  <a:cubicBezTo>
                    <a:pt x="165" y="9354"/>
                    <a:pt x="-239" y="9743"/>
                    <a:pt x="216" y="10500"/>
                  </a:cubicBezTo>
                  <a:lnTo>
                    <a:pt x="7673" y="20432"/>
                  </a:lnTo>
                  <a:cubicBezTo>
                    <a:pt x="7673" y="20432"/>
                    <a:pt x="8175" y="21289"/>
                    <a:pt x="9125" y="20251"/>
                  </a:cubicBezTo>
                  <a:lnTo>
                    <a:pt x="20916" y="5391"/>
                  </a:lnTo>
                  <a:cubicBezTo>
                    <a:pt x="20916" y="5391"/>
                    <a:pt x="21361" y="4384"/>
                    <a:pt x="20701" y="3842"/>
                  </a:cubicBezTo>
                  <a:lnTo>
                    <a:pt x="12871" y="184"/>
                  </a:lnTo>
                  <a:cubicBezTo>
                    <a:pt x="12871" y="184"/>
                    <a:pt x="12317" y="-311"/>
                    <a:pt x="11525" y="320"/>
                  </a:cubicBezTo>
                  <a:close/>
                </a:path>
              </a:pathLst>
            </a:custGeom>
            <a:solidFill>
              <a:srgbClr val="D1D3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  <p:sp>
          <p:nvSpPr>
            <p:cNvPr id="14" name="AutoShape 12"/>
            <p:cNvSpPr>
              <a:spLocks/>
            </p:cNvSpPr>
            <p:nvPr/>
          </p:nvSpPr>
          <p:spPr bwMode="auto">
            <a:xfrm>
              <a:off x="-1" y="-1"/>
              <a:ext cx="8573877" cy="4927022"/>
            </a:xfrm>
            <a:custGeom>
              <a:avLst/>
              <a:gdLst>
                <a:gd name="T0" fmla="*/ 4286435 w 21151"/>
                <a:gd name="T1" fmla="*/ 2537166 h 20765"/>
                <a:gd name="T2" fmla="*/ 4286435 w 21151"/>
                <a:gd name="T3" fmla="*/ 2537166 h 20765"/>
                <a:gd name="T4" fmla="*/ 4286435 w 21151"/>
                <a:gd name="T5" fmla="*/ 2537166 h 20765"/>
                <a:gd name="T6" fmla="*/ 4286435 w 21151"/>
                <a:gd name="T7" fmla="*/ 2537166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51" h="20765">
                  <a:moveTo>
                    <a:pt x="11444" y="320"/>
                  </a:moveTo>
                  <a:lnTo>
                    <a:pt x="526" y="9699"/>
                  </a:lnTo>
                  <a:cubicBezTo>
                    <a:pt x="526" y="9699"/>
                    <a:pt x="-196" y="10243"/>
                    <a:pt x="51" y="10827"/>
                  </a:cubicBezTo>
                  <a:lnTo>
                    <a:pt x="7594" y="20432"/>
                  </a:lnTo>
                  <a:cubicBezTo>
                    <a:pt x="7594" y="20432"/>
                    <a:pt x="8095" y="21289"/>
                    <a:pt x="9044" y="20251"/>
                  </a:cubicBezTo>
                  <a:lnTo>
                    <a:pt x="21018" y="5551"/>
                  </a:lnTo>
                  <a:cubicBezTo>
                    <a:pt x="21018" y="5551"/>
                    <a:pt x="21403" y="5057"/>
                    <a:pt x="20859" y="4649"/>
                  </a:cubicBezTo>
                  <a:lnTo>
                    <a:pt x="12789" y="185"/>
                  </a:lnTo>
                  <a:cubicBezTo>
                    <a:pt x="12789" y="185"/>
                    <a:pt x="12235" y="-311"/>
                    <a:pt x="11444" y="320"/>
                  </a:cubicBezTo>
                  <a:close/>
                </a:path>
              </a:pathLst>
            </a:custGeom>
            <a:solidFill>
              <a:srgbClr val="B7B9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-1" y="-1"/>
              <a:ext cx="8573877" cy="4927022"/>
            </a:xfrm>
            <a:custGeom>
              <a:avLst/>
              <a:gdLst>
                <a:gd name="T0" fmla="*/ 4286441 w 21151"/>
                <a:gd name="T1" fmla="*/ 2537166 h 20765"/>
                <a:gd name="T2" fmla="*/ 4286441 w 21151"/>
                <a:gd name="T3" fmla="*/ 2537166 h 20765"/>
                <a:gd name="T4" fmla="*/ 4286441 w 21151"/>
                <a:gd name="T5" fmla="*/ 2537166 h 20765"/>
                <a:gd name="T6" fmla="*/ 4286441 w 21151"/>
                <a:gd name="T7" fmla="*/ 2537166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51" h="20765">
                  <a:moveTo>
                    <a:pt x="11444" y="320"/>
                  </a:moveTo>
                  <a:lnTo>
                    <a:pt x="526" y="9699"/>
                  </a:lnTo>
                  <a:cubicBezTo>
                    <a:pt x="526" y="9699"/>
                    <a:pt x="-196" y="10243"/>
                    <a:pt x="51" y="10827"/>
                  </a:cubicBezTo>
                  <a:lnTo>
                    <a:pt x="7594" y="20432"/>
                  </a:lnTo>
                  <a:cubicBezTo>
                    <a:pt x="7594" y="20432"/>
                    <a:pt x="8095" y="21289"/>
                    <a:pt x="9044" y="20251"/>
                  </a:cubicBezTo>
                  <a:lnTo>
                    <a:pt x="21018" y="5551"/>
                  </a:lnTo>
                  <a:cubicBezTo>
                    <a:pt x="21018" y="5551"/>
                    <a:pt x="21404" y="5057"/>
                    <a:pt x="20859" y="4649"/>
                  </a:cubicBezTo>
                  <a:lnTo>
                    <a:pt x="12789" y="185"/>
                  </a:lnTo>
                  <a:cubicBezTo>
                    <a:pt x="12789" y="185"/>
                    <a:pt x="12235" y="-311"/>
                    <a:pt x="11444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41273" y="-1"/>
              <a:ext cx="8429419" cy="4842895"/>
            </a:xfrm>
            <a:custGeom>
              <a:avLst/>
              <a:gdLst>
                <a:gd name="T0" fmla="*/ 4214892 w 21166"/>
                <a:gd name="T1" fmla="*/ 2493835 h 20765"/>
                <a:gd name="T2" fmla="*/ 4214892 w 21166"/>
                <a:gd name="T3" fmla="*/ 2493835 h 20765"/>
                <a:gd name="T4" fmla="*/ 4214892 w 21166"/>
                <a:gd name="T5" fmla="*/ 2493835 h 20765"/>
                <a:gd name="T6" fmla="*/ 4214892 w 21166"/>
                <a:gd name="T7" fmla="*/ 2493835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66" h="20765">
                  <a:moveTo>
                    <a:pt x="11460" y="320"/>
                  </a:moveTo>
                  <a:lnTo>
                    <a:pt x="528" y="9699"/>
                  </a:lnTo>
                  <a:cubicBezTo>
                    <a:pt x="528" y="9699"/>
                    <a:pt x="-198" y="10218"/>
                    <a:pt x="52" y="10827"/>
                  </a:cubicBezTo>
                  <a:lnTo>
                    <a:pt x="7604" y="20432"/>
                  </a:lnTo>
                  <a:cubicBezTo>
                    <a:pt x="7604" y="20432"/>
                    <a:pt x="8106" y="21288"/>
                    <a:pt x="9057" y="20251"/>
                  </a:cubicBezTo>
                  <a:lnTo>
                    <a:pt x="21045" y="5551"/>
                  </a:lnTo>
                  <a:cubicBezTo>
                    <a:pt x="21045" y="5551"/>
                    <a:pt x="21402" y="5010"/>
                    <a:pt x="20887" y="4649"/>
                  </a:cubicBezTo>
                  <a:lnTo>
                    <a:pt x="12806" y="185"/>
                  </a:lnTo>
                  <a:cubicBezTo>
                    <a:pt x="12806" y="185"/>
                    <a:pt x="12252" y="-311"/>
                    <a:pt x="11460" y="32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  <p:pic>
          <p:nvPicPr>
            <p:cNvPr id="17" name="Picture 15" descr="shutte3rstock_8702847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693" y="249208"/>
              <a:ext cx="7003879" cy="40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AutoShape 16"/>
            <p:cNvSpPr>
              <a:spLocks/>
            </p:cNvSpPr>
            <p:nvPr/>
          </p:nvSpPr>
          <p:spPr bwMode="auto">
            <a:xfrm>
              <a:off x="725468" y="257144"/>
              <a:ext cx="7089602" cy="4066698"/>
            </a:xfrm>
            <a:custGeom>
              <a:avLst/>
              <a:gdLst>
                <a:gd name="T0" fmla="*/ 3544719 w 21600"/>
                <a:gd name="T1" fmla="*/ 2033324 h 21600"/>
                <a:gd name="T2" fmla="*/ 3544719 w 21600"/>
                <a:gd name="T3" fmla="*/ 2033324 h 21600"/>
                <a:gd name="T4" fmla="*/ 3544719 w 21600"/>
                <a:gd name="T5" fmla="*/ 2033324 h 21600"/>
                <a:gd name="T6" fmla="*/ 3544719 w 21600"/>
                <a:gd name="T7" fmla="*/ 203332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11364"/>
                  </a:moveTo>
                  <a:lnTo>
                    <a:pt x="12545" y="0"/>
                  </a:lnTo>
                  <a:lnTo>
                    <a:pt x="21600" y="5721"/>
                  </a:lnTo>
                  <a:lnTo>
                    <a:pt x="8562" y="21599"/>
                  </a:lnTo>
                  <a:lnTo>
                    <a:pt x="0" y="11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</p:grpSp>
      <p:sp>
        <p:nvSpPr>
          <p:cNvPr id="19" name="AutoShape 17"/>
          <p:cNvSpPr>
            <a:spLocks/>
          </p:cNvSpPr>
          <p:nvPr/>
        </p:nvSpPr>
        <p:spPr bwMode="auto">
          <a:xfrm rot="-368024">
            <a:off x="7686080" y="1465662"/>
            <a:ext cx="1051917" cy="910828"/>
          </a:xfrm>
          <a:custGeom>
            <a:avLst/>
            <a:gdLst>
              <a:gd name="T0" fmla="*/ 1402480 w 18559"/>
              <a:gd name="T1" fmla="*/ 1280217 h 19570"/>
              <a:gd name="T2" fmla="*/ 1402480 w 18559"/>
              <a:gd name="T3" fmla="*/ 1280217 h 19570"/>
              <a:gd name="T4" fmla="*/ 1402480 w 18559"/>
              <a:gd name="T5" fmla="*/ 1280217 h 19570"/>
              <a:gd name="T6" fmla="*/ 1402480 w 18559"/>
              <a:gd name="T7" fmla="*/ 1280217 h 195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559" h="19570">
                <a:moveTo>
                  <a:pt x="12386" y="18458"/>
                </a:moveTo>
                <a:cubicBezTo>
                  <a:pt x="12386" y="18458"/>
                  <a:pt x="16653" y="17188"/>
                  <a:pt x="18101" y="12617"/>
                </a:cubicBezTo>
                <a:cubicBezTo>
                  <a:pt x="19547" y="8045"/>
                  <a:pt x="17893" y="565"/>
                  <a:pt x="8357" y="18"/>
                </a:cubicBezTo>
                <a:cubicBezTo>
                  <a:pt x="-1180" y="-530"/>
                  <a:pt x="-2052" y="11715"/>
                  <a:pt x="3201" y="16145"/>
                </a:cubicBezTo>
                <a:cubicBezTo>
                  <a:pt x="3201" y="16145"/>
                  <a:pt x="2334" y="18065"/>
                  <a:pt x="1013" y="18264"/>
                </a:cubicBezTo>
                <a:cubicBezTo>
                  <a:pt x="1013" y="18264"/>
                  <a:pt x="6452" y="21069"/>
                  <a:pt x="12386" y="18458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0" name="AutoShape 18"/>
          <p:cNvSpPr>
            <a:spLocks/>
          </p:cNvSpPr>
          <p:nvPr/>
        </p:nvSpPr>
        <p:spPr bwMode="auto">
          <a:xfrm>
            <a:off x="5982891" y="996556"/>
            <a:ext cx="1612702" cy="1625203"/>
          </a:xfrm>
          <a:custGeom>
            <a:avLst/>
            <a:gdLst>
              <a:gd name="T0" fmla="*/ 2150158 w 19415"/>
              <a:gd name="T1" fmla="*/ 2490022 h 20101"/>
              <a:gd name="T2" fmla="*/ 2150158 w 19415"/>
              <a:gd name="T3" fmla="*/ 2490022 h 20101"/>
              <a:gd name="T4" fmla="*/ 2150158 w 19415"/>
              <a:gd name="T5" fmla="*/ 2490022 h 20101"/>
              <a:gd name="T6" fmla="*/ 2150158 w 19415"/>
              <a:gd name="T7" fmla="*/ 2490022 h 201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15" h="20101">
                <a:moveTo>
                  <a:pt x="437" y="10901"/>
                </a:moveTo>
                <a:cubicBezTo>
                  <a:pt x="437" y="10901"/>
                  <a:pt x="-1790" y="4367"/>
                  <a:pt x="3812" y="1434"/>
                </a:cubicBezTo>
                <a:cubicBezTo>
                  <a:pt x="9414" y="-1499"/>
                  <a:pt x="19000" y="-233"/>
                  <a:pt x="19405" y="8034"/>
                </a:cubicBezTo>
                <a:cubicBezTo>
                  <a:pt x="19809" y="16300"/>
                  <a:pt x="8267" y="20100"/>
                  <a:pt x="7254" y="20100"/>
                </a:cubicBezTo>
                <a:cubicBezTo>
                  <a:pt x="7254" y="20100"/>
                  <a:pt x="8537" y="18434"/>
                  <a:pt x="8807" y="17100"/>
                </a:cubicBezTo>
                <a:cubicBezTo>
                  <a:pt x="8807" y="17100"/>
                  <a:pt x="1584" y="17300"/>
                  <a:pt x="437" y="10901"/>
                </a:cubicBez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1" name="AutoShape 19"/>
          <p:cNvSpPr>
            <a:spLocks/>
          </p:cNvSpPr>
          <p:nvPr/>
        </p:nvSpPr>
        <p:spPr bwMode="auto">
          <a:xfrm rot="18900000" flipH="1">
            <a:off x="5090222" y="1564782"/>
            <a:ext cx="913805" cy="976313"/>
          </a:xfrm>
          <a:custGeom>
            <a:avLst/>
            <a:gdLst>
              <a:gd name="T0" fmla="*/ 1218406 w 17248"/>
              <a:gd name="T1" fmla="*/ 1478102 h 19694"/>
              <a:gd name="T2" fmla="*/ 1218406 w 17248"/>
              <a:gd name="T3" fmla="*/ 1478102 h 19694"/>
              <a:gd name="T4" fmla="*/ 1218406 w 17248"/>
              <a:gd name="T5" fmla="*/ 1478102 h 19694"/>
              <a:gd name="T6" fmla="*/ 1218406 w 17248"/>
              <a:gd name="T7" fmla="*/ 1478102 h 196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248" h="19694">
                <a:moveTo>
                  <a:pt x="9295" y="16821"/>
                </a:moveTo>
                <a:cubicBezTo>
                  <a:pt x="9295" y="16821"/>
                  <a:pt x="10944" y="15947"/>
                  <a:pt x="11314" y="19694"/>
                </a:cubicBezTo>
                <a:cubicBezTo>
                  <a:pt x="11314" y="19694"/>
                  <a:pt x="13742" y="16401"/>
                  <a:pt x="13159" y="14664"/>
                </a:cubicBezTo>
                <a:cubicBezTo>
                  <a:pt x="13159" y="14664"/>
                  <a:pt x="18963" y="10435"/>
                  <a:pt x="16740" y="4550"/>
                </a:cubicBezTo>
                <a:cubicBezTo>
                  <a:pt x="14517" y="-1334"/>
                  <a:pt x="8984" y="-470"/>
                  <a:pt x="6006" y="1391"/>
                </a:cubicBezTo>
                <a:cubicBezTo>
                  <a:pt x="3028" y="3252"/>
                  <a:pt x="-2636" y="8390"/>
                  <a:pt x="1403" y="14328"/>
                </a:cubicBezTo>
                <a:cubicBezTo>
                  <a:pt x="5442" y="20266"/>
                  <a:pt x="9295" y="16821"/>
                  <a:pt x="9295" y="16821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2" name="AutoShape 20"/>
          <p:cNvSpPr>
            <a:spLocks/>
          </p:cNvSpPr>
          <p:nvPr/>
        </p:nvSpPr>
        <p:spPr bwMode="auto">
          <a:xfrm>
            <a:off x="7299725" y="2560439"/>
            <a:ext cx="761405" cy="706041"/>
          </a:xfrm>
          <a:custGeom>
            <a:avLst/>
            <a:gdLst>
              <a:gd name="T0" fmla="*/ 1015207 w 18178"/>
              <a:gd name="T1" fmla="*/ 1060778 h 17410"/>
              <a:gd name="T2" fmla="*/ 1015207 w 18178"/>
              <a:gd name="T3" fmla="*/ 1060778 h 17410"/>
              <a:gd name="T4" fmla="*/ 1015207 w 18178"/>
              <a:gd name="T5" fmla="*/ 1060778 h 17410"/>
              <a:gd name="T6" fmla="*/ 1015207 w 18178"/>
              <a:gd name="T7" fmla="*/ 1060778 h 174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178" h="17410">
                <a:moveTo>
                  <a:pt x="2655" y="12934"/>
                </a:moveTo>
                <a:cubicBezTo>
                  <a:pt x="2655" y="12934"/>
                  <a:pt x="-551" y="9843"/>
                  <a:pt x="1226" y="4932"/>
                </a:cubicBezTo>
                <a:cubicBezTo>
                  <a:pt x="3004" y="20"/>
                  <a:pt x="7866" y="-1104"/>
                  <a:pt x="12856" y="1029"/>
                </a:cubicBezTo>
                <a:cubicBezTo>
                  <a:pt x="17846" y="3162"/>
                  <a:pt x="21049" y="7097"/>
                  <a:pt x="14457" y="15319"/>
                </a:cubicBezTo>
                <a:cubicBezTo>
                  <a:pt x="8193" y="20496"/>
                  <a:pt x="0" y="14427"/>
                  <a:pt x="0" y="14427"/>
                </a:cubicBezTo>
                <a:cubicBezTo>
                  <a:pt x="0" y="14427"/>
                  <a:pt x="2302" y="14369"/>
                  <a:pt x="2655" y="12934"/>
                </a:cubicBez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3" name="AutoShape 21"/>
          <p:cNvSpPr>
            <a:spLocks/>
          </p:cNvSpPr>
          <p:nvPr/>
        </p:nvSpPr>
        <p:spPr bwMode="auto">
          <a:xfrm>
            <a:off x="4699993" y="2539009"/>
            <a:ext cx="1079301" cy="1005483"/>
          </a:xfrm>
          <a:custGeom>
            <a:avLst/>
            <a:gdLst>
              <a:gd name="T0" fmla="*/ 1439069 w 18390"/>
              <a:gd name="T1" fmla="*/ 1571938 h 19232"/>
              <a:gd name="T2" fmla="*/ 1439069 w 18390"/>
              <a:gd name="T3" fmla="*/ 1571938 h 19232"/>
              <a:gd name="T4" fmla="*/ 1439069 w 18390"/>
              <a:gd name="T5" fmla="*/ 1571938 h 19232"/>
              <a:gd name="T6" fmla="*/ 1439069 w 18390"/>
              <a:gd name="T7" fmla="*/ 1571938 h 192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390" h="19232">
                <a:moveTo>
                  <a:pt x="14685" y="14520"/>
                </a:moveTo>
                <a:cubicBezTo>
                  <a:pt x="14685" y="14520"/>
                  <a:pt x="13425" y="15792"/>
                  <a:pt x="18303" y="19144"/>
                </a:cubicBezTo>
                <a:cubicBezTo>
                  <a:pt x="18303" y="19144"/>
                  <a:pt x="12930" y="19940"/>
                  <a:pt x="9851" y="16725"/>
                </a:cubicBezTo>
                <a:cubicBezTo>
                  <a:pt x="9851" y="16725"/>
                  <a:pt x="3715" y="18516"/>
                  <a:pt x="911" y="12525"/>
                </a:cubicBezTo>
                <a:cubicBezTo>
                  <a:pt x="-1892" y="6535"/>
                  <a:pt x="2364" y="2325"/>
                  <a:pt x="5666" y="1021"/>
                </a:cubicBezTo>
                <a:cubicBezTo>
                  <a:pt x="8968" y="-282"/>
                  <a:pt x="16406" y="-1659"/>
                  <a:pt x="18057" y="5945"/>
                </a:cubicBezTo>
                <a:cubicBezTo>
                  <a:pt x="19708" y="13550"/>
                  <a:pt x="14685" y="14520"/>
                  <a:pt x="14685" y="14520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5" name="AutoShape 23"/>
          <p:cNvSpPr>
            <a:spLocks/>
          </p:cNvSpPr>
          <p:nvPr/>
        </p:nvSpPr>
        <p:spPr bwMode="auto">
          <a:xfrm>
            <a:off x="755578" y="1687712"/>
            <a:ext cx="326827" cy="377428"/>
          </a:xfrm>
          <a:custGeom>
            <a:avLst/>
            <a:gdLst>
              <a:gd name="T0" fmla="*/ 435769 w 21600"/>
              <a:gd name="T1" fmla="*/ 503238 h 21600"/>
              <a:gd name="T2" fmla="*/ 435769 w 21600"/>
              <a:gd name="T3" fmla="*/ 503238 h 21600"/>
              <a:gd name="T4" fmla="*/ 435769 w 21600"/>
              <a:gd name="T5" fmla="*/ 503238 h 21600"/>
              <a:gd name="T6" fmla="*/ 435769 w 21600"/>
              <a:gd name="T7" fmla="*/ 5032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26" name="AutoShape 24"/>
          <p:cNvSpPr>
            <a:spLocks/>
          </p:cNvSpPr>
          <p:nvPr/>
        </p:nvSpPr>
        <p:spPr bwMode="auto">
          <a:xfrm>
            <a:off x="755578" y="2439593"/>
            <a:ext cx="326827" cy="376833"/>
          </a:xfrm>
          <a:custGeom>
            <a:avLst/>
            <a:gdLst>
              <a:gd name="T0" fmla="*/ 435769 w 21600"/>
              <a:gd name="T1" fmla="*/ 502444 h 21600"/>
              <a:gd name="T2" fmla="*/ 435769 w 21600"/>
              <a:gd name="T3" fmla="*/ 502444 h 21600"/>
              <a:gd name="T4" fmla="*/ 435769 w 21600"/>
              <a:gd name="T5" fmla="*/ 502444 h 21600"/>
              <a:gd name="T6" fmla="*/ 435769 w 21600"/>
              <a:gd name="T7" fmla="*/ 5024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27" name="AutoShape 25"/>
          <p:cNvSpPr>
            <a:spLocks/>
          </p:cNvSpPr>
          <p:nvPr/>
        </p:nvSpPr>
        <p:spPr bwMode="auto">
          <a:xfrm>
            <a:off x="755578" y="3190875"/>
            <a:ext cx="326827" cy="377428"/>
          </a:xfrm>
          <a:custGeom>
            <a:avLst/>
            <a:gdLst>
              <a:gd name="T0" fmla="*/ 435769 w 21600"/>
              <a:gd name="T1" fmla="*/ 503238 h 21600"/>
              <a:gd name="T2" fmla="*/ 435769 w 21600"/>
              <a:gd name="T3" fmla="*/ 503238 h 21600"/>
              <a:gd name="T4" fmla="*/ 435769 w 21600"/>
              <a:gd name="T5" fmla="*/ 503238 h 21600"/>
              <a:gd name="T6" fmla="*/ 435769 w 21600"/>
              <a:gd name="T7" fmla="*/ 5032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28" name="AutoShape 26"/>
          <p:cNvSpPr>
            <a:spLocks/>
          </p:cNvSpPr>
          <p:nvPr/>
        </p:nvSpPr>
        <p:spPr bwMode="auto">
          <a:xfrm>
            <a:off x="755578" y="3942755"/>
            <a:ext cx="326827" cy="376833"/>
          </a:xfrm>
          <a:custGeom>
            <a:avLst/>
            <a:gdLst>
              <a:gd name="T0" fmla="*/ 435769 w 21600"/>
              <a:gd name="T1" fmla="*/ 502444 h 21600"/>
              <a:gd name="T2" fmla="*/ 435769 w 21600"/>
              <a:gd name="T3" fmla="*/ 502444 h 21600"/>
              <a:gd name="T4" fmla="*/ 435769 w 21600"/>
              <a:gd name="T5" fmla="*/ 502444 h 21600"/>
              <a:gd name="T6" fmla="*/ 435769 w 21600"/>
              <a:gd name="T7" fmla="*/ 5024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29" name="AutoShape 27"/>
          <p:cNvSpPr>
            <a:spLocks/>
          </p:cNvSpPr>
          <p:nvPr/>
        </p:nvSpPr>
        <p:spPr bwMode="auto">
          <a:xfrm>
            <a:off x="762722" y="1753196"/>
            <a:ext cx="312539" cy="246459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Roboto Light" panose="02000000000000000000" pitchFamily="2" charset="0"/>
              </a:rPr>
              <a:t>01</a:t>
            </a:r>
            <a:endParaRPr lang="en-US" sz="8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30" name="AutoShape 28"/>
          <p:cNvSpPr>
            <a:spLocks/>
          </p:cNvSpPr>
          <p:nvPr/>
        </p:nvSpPr>
        <p:spPr bwMode="auto">
          <a:xfrm>
            <a:off x="762722" y="2497934"/>
            <a:ext cx="312539" cy="247055"/>
          </a:xfrm>
          <a:custGeom>
            <a:avLst/>
            <a:gdLst>
              <a:gd name="T0" fmla="*/ 416719 w 21600"/>
              <a:gd name="T1" fmla="*/ 329407 h 21600"/>
              <a:gd name="T2" fmla="*/ 416719 w 21600"/>
              <a:gd name="T3" fmla="*/ 329407 h 21600"/>
              <a:gd name="T4" fmla="*/ 416719 w 21600"/>
              <a:gd name="T5" fmla="*/ 329407 h 21600"/>
              <a:gd name="T6" fmla="*/ 416719 w 21600"/>
              <a:gd name="T7" fmla="*/ 32940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Roboto Light" panose="02000000000000000000" pitchFamily="2" charset="0"/>
              </a:rPr>
              <a:t>02</a:t>
            </a:r>
            <a:endParaRPr lang="en-US" sz="8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31" name="AutoShape 29"/>
          <p:cNvSpPr>
            <a:spLocks/>
          </p:cNvSpPr>
          <p:nvPr/>
        </p:nvSpPr>
        <p:spPr bwMode="auto">
          <a:xfrm>
            <a:off x="762722" y="3256361"/>
            <a:ext cx="312539" cy="246459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Roboto Light" panose="02000000000000000000" pitchFamily="2" charset="0"/>
              </a:rPr>
              <a:t>03</a:t>
            </a:r>
            <a:endParaRPr lang="en-US" sz="8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32" name="AutoShape 30"/>
          <p:cNvSpPr>
            <a:spLocks/>
          </p:cNvSpPr>
          <p:nvPr/>
        </p:nvSpPr>
        <p:spPr bwMode="auto">
          <a:xfrm>
            <a:off x="762722" y="4014194"/>
            <a:ext cx="312539" cy="246459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Roboto Light" panose="02000000000000000000" pitchFamily="2" charset="0"/>
              </a:rPr>
              <a:t>04</a:t>
            </a:r>
            <a:endParaRPr lang="en-US" sz="8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33" name="AutoShape 31"/>
          <p:cNvSpPr>
            <a:spLocks/>
          </p:cNvSpPr>
          <p:nvPr/>
        </p:nvSpPr>
        <p:spPr bwMode="auto">
          <a:xfrm>
            <a:off x="5308998" y="1890713"/>
            <a:ext cx="388144" cy="246459"/>
          </a:xfrm>
          <a:custGeom>
            <a:avLst/>
            <a:gdLst>
              <a:gd name="T0" fmla="*/ 517495 w 17329"/>
              <a:gd name="T1" fmla="*/ 328613 h 20266"/>
              <a:gd name="T2" fmla="*/ 517495 w 17329"/>
              <a:gd name="T3" fmla="*/ 328613 h 20266"/>
              <a:gd name="T4" fmla="*/ 517495 w 17329"/>
              <a:gd name="T5" fmla="*/ 328613 h 20266"/>
              <a:gd name="T6" fmla="*/ 517495 w 17329"/>
              <a:gd name="T7" fmla="*/ 328613 h 2026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329" h="20266">
                <a:moveTo>
                  <a:pt x="14435" y="6544"/>
                </a:moveTo>
                <a:cubicBezTo>
                  <a:pt x="14157" y="6544"/>
                  <a:pt x="13931" y="6128"/>
                  <a:pt x="13931" y="5614"/>
                </a:cubicBezTo>
                <a:cubicBezTo>
                  <a:pt x="13931" y="5100"/>
                  <a:pt x="14157" y="4683"/>
                  <a:pt x="14435" y="4683"/>
                </a:cubicBezTo>
                <a:cubicBezTo>
                  <a:pt x="14715" y="4683"/>
                  <a:pt x="14940" y="5100"/>
                  <a:pt x="14940" y="5614"/>
                </a:cubicBezTo>
                <a:cubicBezTo>
                  <a:pt x="14940" y="6128"/>
                  <a:pt x="14715" y="6544"/>
                  <a:pt x="14435" y="6544"/>
                </a:cubicBezTo>
                <a:close/>
                <a:moveTo>
                  <a:pt x="13189" y="4248"/>
                </a:moveTo>
                <a:cubicBezTo>
                  <a:pt x="12911" y="4248"/>
                  <a:pt x="12684" y="3832"/>
                  <a:pt x="12684" y="3318"/>
                </a:cubicBezTo>
                <a:cubicBezTo>
                  <a:pt x="12684" y="2805"/>
                  <a:pt x="12911" y="2390"/>
                  <a:pt x="13189" y="2390"/>
                </a:cubicBezTo>
                <a:cubicBezTo>
                  <a:pt x="13468" y="2390"/>
                  <a:pt x="13695" y="2805"/>
                  <a:pt x="13695" y="3318"/>
                </a:cubicBezTo>
                <a:cubicBezTo>
                  <a:pt x="13695" y="3832"/>
                  <a:pt x="13468" y="4248"/>
                  <a:pt x="13189" y="4248"/>
                </a:cubicBezTo>
                <a:close/>
                <a:moveTo>
                  <a:pt x="13189" y="8836"/>
                </a:moveTo>
                <a:cubicBezTo>
                  <a:pt x="12911" y="8836"/>
                  <a:pt x="12684" y="8421"/>
                  <a:pt x="12684" y="7909"/>
                </a:cubicBezTo>
                <a:cubicBezTo>
                  <a:pt x="12684" y="7395"/>
                  <a:pt x="12911" y="6978"/>
                  <a:pt x="13189" y="6978"/>
                </a:cubicBezTo>
                <a:cubicBezTo>
                  <a:pt x="13468" y="6978"/>
                  <a:pt x="13695" y="7395"/>
                  <a:pt x="13695" y="7909"/>
                </a:cubicBezTo>
                <a:cubicBezTo>
                  <a:pt x="13695" y="8421"/>
                  <a:pt x="13468" y="8836"/>
                  <a:pt x="13189" y="8836"/>
                </a:cubicBezTo>
                <a:close/>
                <a:moveTo>
                  <a:pt x="11943" y="6544"/>
                </a:moveTo>
                <a:cubicBezTo>
                  <a:pt x="11665" y="6544"/>
                  <a:pt x="11438" y="6128"/>
                  <a:pt x="11438" y="5614"/>
                </a:cubicBezTo>
                <a:cubicBezTo>
                  <a:pt x="11438" y="5100"/>
                  <a:pt x="11665" y="4683"/>
                  <a:pt x="11943" y="4683"/>
                </a:cubicBezTo>
                <a:cubicBezTo>
                  <a:pt x="12222" y="4683"/>
                  <a:pt x="12448" y="5100"/>
                  <a:pt x="12448" y="5614"/>
                </a:cubicBezTo>
                <a:cubicBezTo>
                  <a:pt x="12448" y="6128"/>
                  <a:pt x="12222" y="6544"/>
                  <a:pt x="11943" y="6544"/>
                </a:cubicBezTo>
                <a:close/>
                <a:moveTo>
                  <a:pt x="10739" y="12987"/>
                </a:moveTo>
                <a:cubicBezTo>
                  <a:pt x="10068" y="12987"/>
                  <a:pt x="9525" y="11985"/>
                  <a:pt x="9525" y="10750"/>
                </a:cubicBezTo>
                <a:cubicBezTo>
                  <a:pt x="9525" y="9516"/>
                  <a:pt x="10068" y="8517"/>
                  <a:pt x="10739" y="8517"/>
                </a:cubicBezTo>
                <a:cubicBezTo>
                  <a:pt x="11409" y="8517"/>
                  <a:pt x="11953" y="9516"/>
                  <a:pt x="11953" y="10750"/>
                </a:cubicBezTo>
                <a:cubicBezTo>
                  <a:pt x="11953" y="11985"/>
                  <a:pt x="11409" y="12987"/>
                  <a:pt x="10739" y="12987"/>
                </a:cubicBezTo>
                <a:close/>
                <a:moveTo>
                  <a:pt x="7151" y="11082"/>
                </a:moveTo>
                <a:cubicBezTo>
                  <a:pt x="7151" y="11263"/>
                  <a:pt x="7072" y="11409"/>
                  <a:pt x="6975" y="11409"/>
                </a:cubicBezTo>
                <a:lnTo>
                  <a:pt x="6219" y="11409"/>
                </a:lnTo>
                <a:cubicBezTo>
                  <a:pt x="6123" y="11409"/>
                  <a:pt x="6044" y="11551"/>
                  <a:pt x="6044" y="11728"/>
                </a:cubicBezTo>
                <a:lnTo>
                  <a:pt x="6044" y="13122"/>
                </a:lnTo>
                <a:cubicBezTo>
                  <a:pt x="6044" y="13301"/>
                  <a:pt x="5964" y="13447"/>
                  <a:pt x="5869" y="13447"/>
                </a:cubicBezTo>
                <a:lnTo>
                  <a:pt x="5560" y="13447"/>
                </a:lnTo>
                <a:cubicBezTo>
                  <a:pt x="5464" y="13447"/>
                  <a:pt x="5384" y="13301"/>
                  <a:pt x="5384" y="13122"/>
                </a:cubicBezTo>
                <a:lnTo>
                  <a:pt x="5384" y="11728"/>
                </a:lnTo>
                <a:cubicBezTo>
                  <a:pt x="5384" y="11551"/>
                  <a:pt x="5306" y="11409"/>
                  <a:pt x="5210" y="11409"/>
                </a:cubicBezTo>
                <a:lnTo>
                  <a:pt x="4453" y="11409"/>
                </a:lnTo>
                <a:cubicBezTo>
                  <a:pt x="4357" y="11409"/>
                  <a:pt x="4278" y="11263"/>
                  <a:pt x="4278" y="11082"/>
                </a:cubicBezTo>
                <a:lnTo>
                  <a:pt x="4278" y="10515"/>
                </a:lnTo>
                <a:cubicBezTo>
                  <a:pt x="4278" y="10339"/>
                  <a:pt x="4357" y="10192"/>
                  <a:pt x="4453" y="10192"/>
                </a:cubicBezTo>
                <a:lnTo>
                  <a:pt x="5210" y="10192"/>
                </a:lnTo>
                <a:cubicBezTo>
                  <a:pt x="5306" y="10192"/>
                  <a:pt x="5384" y="10048"/>
                  <a:pt x="5384" y="9869"/>
                </a:cubicBezTo>
                <a:lnTo>
                  <a:pt x="5384" y="8478"/>
                </a:lnTo>
                <a:cubicBezTo>
                  <a:pt x="5384" y="8298"/>
                  <a:pt x="5464" y="8154"/>
                  <a:pt x="5560" y="8154"/>
                </a:cubicBezTo>
                <a:lnTo>
                  <a:pt x="5869" y="8154"/>
                </a:lnTo>
                <a:cubicBezTo>
                  <a:pt x="5964" y="8154"/>
                  <a:pt x="6044" y="8298"/>
                  <a:pt x="6044" y="8478"/>
                </a:cubicBezTo>
                <a:lnTo>
                  <a:pt x="6044" y="9869"/>
                </a:lnTo>
                <a:cubicBezTo>
                  <a:pt x="6044" y="10048"/>
                  <a:pt x="6123" y="10192"/>
                  <a:pt x="6219" y="10192"/>
                </a:cubicBezTo>
                <a:lnTo>
                  <a:pt x="6975" y="10192"/>
                </a:lnTo>
                <a:cubicBezTo>
                  <a:pt x="7072" y="10192"/>
                  <a:pt x="7151" y="10339"/>
                  <a:pt x="7151" y="10515"/>
                </a:cubicBezTo>
                <a:cubicBezTo>
                  <a:pt x="7151" y="10515"/>
                  <a:pt x="7151" y="11082"/>
                  <a:pt x="7151" y="11082"/>
                </a:cubicBezTo>
                <a:close/>
                <a:moveTo>
                  <a:pt x="3296" y="7440"/>
                </a:moveTo>
                <a:cubicBezTo>
                  <a:pt x="2626" y="7440"/>
                  <a:pt x="2082" y="6440"/>
                  <a:pt x="2082" y="5206"/>
                </a:cubicBezTo>
                <a:cubicBezTo>
                  <a:pt x="2082" y="3972"/>
                  <a:pt x="2626" y="2969"/>
                  <a:pt x="3296" y="2969"/>
                </a:cubicBezTo>
                <a:cubicBezTo>
                  <a:pt x="3967" y="2969"/>
                  <a:pt x="4510" y="3972"/>
                  <a:pt x="4510" y="5206"/>
                </a:cubicBezTo>
                <a:cubicBezTo>
                  <a:pt x="4510" y="6440"/>
                  <a:pt x="3967" y="7440"/>
                  <a:pt x="3296" y="7440"/>
                </a:cubicBezTo>
                <a:close/>
                <a:moveTo>
                  <a:pt x="16021" y="4086"/>
                </a:moveTo>
                <a:cubicBezTo>
                  <a:pt x="15646" y="1687"/>
                  <a:pt x="14438" y="45"/>
                  <a:pt x="13204" y="0"/>
                </a:cubicBezTo>
                <a:lnTo>
                  <a:pt x="13202" y="0"/>
                </a:lnTo>
                <a:cubicBezTo>
                  <a:pt x="13187" y="0"/>
                  <a:pt x="13174" y="0"/>
                  <a:pt x="13161" y="0"/>
                </a:cubicBezTo>
                <a:cubicBezTo>
                  <a:pt x="13156" y="0"/>
                  <a:pt x="13151" y="0"/>
                  <a:pt x="13145" y="0"/>
                </a:cubicBezTo>
                <a:cubicBezTo>
                  <a:pt x="13135" y="0"/>
                  <a:pt x="13124" y="0"/>
                  <a:pt x="13112" y="0"/>
                </a:cubicBezTo>
                <a:cubicBezTo>
                  <a:pt x="13092" y="0"/>
                  <a:pt x="13074" y="0"/>
                  <a:pt x="13055" y="3"/>
                </a:cubicBezTo>
                <a:cubicBezTo>
                  <a:pt x="13029" y="3"/>
                  <a:pt x="13002" y="3"/>
                  <a:pt x="12974" y="8"/>
                </a:cubicBezTo>
                <a:cubicBezTo>
                  <a:pt x="11112" y="162"/>
                  <a:pt x="11291" y="2249"/>
                  <a:pt x="9028" y="2381"/>
                </a:cubicBezTo>
                <a:cubicBezTo>
                  <a:pt x="9006" y="2381"/>
                  <a:pt x="8984" y="2386"/>
                  <a:pt x="8962" y="2391"/>
                </a:cubicBezTo>
                <a:cubicBezTo>
                  <a:pt x="8781" y="2409"/>
                  <a:pt x="8466" y="2371"/>
                  <a:pt x="8300" y="2381"/>
                </a:cubicBezTo>
                <a:cubicBezTo>
                  <a:pt x="6036" y="2249"/>
                  <a:pt x="6216" y="162"/>
                  <a:pt x="4353" y="8"/>
                </a:cubicBezTo>
                <a:cubicBezTo>
                  <a:pt x="4327" y="3"/>
                  <a:pt x="4299" y="3"/>
                  <a:pt x="4272" y="3"/>
                </a:cubicBezTo>
                <a:cubicBezTo>
                  <a:pt x="4254" y="0"/>
                  <a:pt x="4235" y="0"/>
                  <a:pt x="4216" y="0"/>
                </a:cubicBezTo>
                <a:cubicBezTo>
                  <a:pt x="4205" y="0"/>
                  <a:pt x="4194" y="0"/>
                  <a:pt x="4183" y="0"/>
                </a:cubicBezTo>
                <a:cubicBezTo>
                  <a:pt x="4178" y="0"/>
                  <a:pt x="4172" y="0"/>
                  <a:pt x="4167" y="0"/>
                </a:cubicBezTo>
                <a:cubicBezTo>
                  <a:pt x="4154" y="0"/>
                  <a:pt x="4140" y="0"/>
                  <a:pt x="4126" y="0"/>
                </a:cubicBezTo>
                <a:lnTo>
                  <a:pt x="4124" y="0"/>
                </a:lnTo>
                <a:cubicBezTo>
                  <a:pt x="2890" y="45"/>
                  <a:pt x="1682" y="1687"/>
                  <a:pt x="1307" y="4086"/>
                </a:cubicBezTo>
                <a:cubicBezTo>
                  <a:pt x="962" y="6105"/>
                  <a:pt x="-2136" y="21599"/>
                  <a:pt x="2630" y="20172"/>
                </a:cubicBezTo>
                <a:cubicBezTo>
                  <a:pt x="4492" y="18983"/>
                  <a:pt x="3416" y="15625"/>
                  <a:pt x="8664" y="15608"/>
                </a:cubicBezTo>
                <a:cubicBezTo>
                  <a:pt x="13912" y="15625"/>
                  <a:pt x="12835" y="18983"/>
                  <a:pt x="14698" y="20172"/>
                </a:cubicBezTo>
                <a:lnTo>
                  <a:pt x="14699" y="20172"/>
                </a:lnTo>
                <a:cubicBezTo>
                  <a:pt x="19464" y="21599"/>
                  <a:pt x="16366" y="6105"/>
                  <a:pt x="16021" y="40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34" name="AutoShape 32"/>
          <p:cNvSpPr>
            <a:spLocks/>
          </p:cNvSpPr>
          <p:nvPr/>
        </p:nvSpPr>
        <p:spPr bwMode="auto">
          <a:xfrm>
            <a:off x="6556177" y="1452565"/>
            <a:ext cx="465534" cy="436364"/>
          </a:xfrm>
          <a:custGeom>
            <a:avLst/>
            <a:gdLst>
              <a:gd name="T0" fmla="*/ 620684 w 21405"/>
              <a:gd name="T1" fmla="*/ 581819 h 21600"/>
              <a:gd name="T2" fmla="*/ 620684 w 21405"/>
              <a:gd name="T3" fmla="*/ 581819 h 21600"/>
              <a:gd name="T4" fmla="*/ 620684 w 21405"/>
              <a:gd name="T5" fmla="*/ 581819 h 21600"/>
              <a:gd name="T6" fmla="*/ 620684 w 21405"/>
              <a:gd name="T7" fmla="*/ 5818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05" h="21600">
                <a:moveTo>
                  <a:pt x="21198" y="21482"/>
                </a:moveTo>
                <a:cubicBezTo>
                  <a:pt x="21166" y="21538"/>
                  <a:pt x="21114" y="21571"/>
                  <a:pt x="21062" y="21599"/>
                </a:cubicBezTo>
                <a:lnTo>
                  <a:pt x="415" y="21599"/>
                </a:lnTo>
                <a:cubicBezTo>
                  <a:pt x="387" y="21583"/>
                  <a:pt x="349" y="21566"/>
                  <a:pt x="326" y="21549"/>
                </a:cubicBezTo>
                <a:cubicBezTo>
                  <a:pt x="-20" y="21118"/>
                  <a:pt x="-106" y="19154"/>
                  <a:pt x="140" y="18503"/>
                </a:cubicBezTo>
                <a:cubicBezTo>
                  <a:pt x="318" y="18031"/>
                  <a:pt x="283" y="17664"/>
                  <a:pt x="516" y="17286"/>
                </a:cubicBezTo>
                <a:cubicBezTo>
                  <a:pt x="1479" y="15696"/>
                  <a:pt x="3610" y="15258"/>
                  <a:pt x="5480" y="14644"/>
                </a:cubicBezTo>
                <a:cubicBezTo>
                  <a:pt x="6336" y="14363"/>
                  <a:pt x="7166" y="14182"/>
                  <a:pt x="7935" y="13358"/>
                </a:cubicBezTo>
                <a:cubicBezTo>
                  <a:pt x="8034" y="13189"/>
                  <a:pt x="8210" y="12721"/>
                  <a:pt x="8203" y="12442"/>
                </a:cubicBezTo>
                <a:cubicBezTo>
                  <a:pt x="7705" y="11087"/>
                  <a:pt x="6874" y="10505"/>
                  <a:pt x="6610" y="9565"/>
                </a:cubicBezTo>
                <a:cubicBezTo>
                  <a:pt x="6589" y="9363"/>
                  <a:pt x="6572" y="9160"/>
                  <a:pt x="6549" y="8956"/>
                </a:cubicBezTo>
                <a:cubicBezTo>
                  <a:pt x="6377" y="8501"/>
                  <a:pt x="5799" y="8275"/>
                  <a:pt x="5609" y="7805"/>
                </a:cubicBezTo>
                <a:cubicBezTo>
                  <a:pt x="5444" y="7402"/>
                  <a:pt x="5270" y="6492"/>
                  <a:pt x="5480" y="6184"/>
                </a:cubicBezTo>
                <a:cubicBezTo>
                  <a:pt x="5665" y="6052"/>
                  <a:pt x="5758" y="6157"/>
                  <a:pt x="5859" y="5912"/>
                </a:cubicBezTo>
                <a:cubicBezTo>
                  <a:pt x="5585" y="5442"/>
                  <a:pt x="5746" y="4272"/>
                  <a:pt x="5859" y="3806"/>
                </a:cubicBezTo>
                <a:cubicBezTo>
                  <a:pt x="5859" y="3806"/>
                  <a:pt x="5800" y="2297"/>
                  <a:pt x="6857" y="1245"/>
                </a:cubicBezTo>
                <a:cubicBezTo>
                  <a:pt x="6860" y="1237"/>
                  <a:pt x="6871" y="1230"/>
                  <a:pt x="6874" y="1222"/>
                </a:cubicBezTo>
                <a:cubicBezTo>
                  <a:pt x="7008" y="1095"/>
                  <a:pt x="7145" y="975"/>
                  <a:pt x="7316" y="866"/>
                </a:cubicBezTo>
                <a:cubicBezTo>
                  <a:pt x="8074" y="335"/>
                  <a:pt x="9138" y="0"/>
                  <a:pt x="10314" y="0"/>
                </a:cubicBezTo>
                <a:cubicBezTo>
                  <a:pt x="12341" y="0"/>
                  <a:pt x="14041" y="990"/>
                  <a:pt x="14405" y="2285"/>
                </a:cubicBezTo>
                <a:cubicBezTo>
                  <a:pt x="14898" y="3545"/>
                  <a:pt x="14801" y="6112"/>
                  <a:pt x="14801" y="6112"/>
                </a:cubicBezTo>
                <a:cubicBezTo>
                  <a:pt x="15240" y="6071"/>
                  <a:pt x="15222" y="6386"/>
                  <a:pt x="15183" y="6994"/>
                </a:cubicBezTo>
                <a:cubicBezTo>
                  <a:pt x="14992" y="7309"/>
                  <a:pt x="15055" y="7839"/>
                  <a:pt x="14864" y="8144"/>
                </a:cubicBezTo>
                <a:cubicBezTo>
                  <a:pt x="14703" y="8408"/>
                  <a:pt x="14255" y="8565"/>
                  <a:pt x="14111" y="8820"/>
                </a:cubicBezTo>
                <a:cubicBezTo>
                  <a:pt x="14093" y="8999"/>
                  <a:pt x="14073" y="9179"/>
                  <a:pt x="14048" y="9363"/>
                </a:cubicBezTo>
                <a:cubicBezTo>
                  <a:pt x="13935" y="9767"/>
                  <a:pt x="13834" y="10235"/>
                  <a:pt x="13671" y="10647"/>
                </a:cubicBezTo>
                <a:cubicBezTo>
                  <a:pt x="13477" y="11160"/>
                  <a:pt x="12924" y="11856"/>
                  <a:pt x="12792" y="12276"/>
                </a:cubicBezTo>
                <a:cubicBezTo>
                  <a:pt x="12600" y="12881"/>
                  <a:pt x="13532" y="13704"/>
                  <a:pt x="13779" y="13897"/>
                </a:cubicBezTo>
                <a:cubicBezTo>
                  <a:pt x="14484" y="14455"/>
                  <a:pt x="15549" y="14455"/>
                  <a:pt x="16483" y="14777"/>
                </a:cubicBezTo>
                <a:cubicBezTo>
                  <a:pt x="18635" y="15522"/>
                  <a:pt x="20593" y="16007"/>
                  <a:pt x="21261" y="18368"/>
                </a:cubicBezTo>
                <a:cubicBezTo>
                  <a:pt x="21432" y="18969"/>
                  <a:pt x="21493" y="20965"/>
                  <a:pt x="21198" y="21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35" name="AutoShape 33"/>
          <p:cNvSpPr>
            <a:spLocks/>
          </p:cNvSpPr>
          <p:nvPr/>
        </p:nvSpPr>
        <p:spPr bwMode="auto">
          <a:xfrm>
            <a:off x="8019456" y="1793081"/>
            <a:ext cx="377428" cy="344091"/>
          </a:xfrm>
          <a:custGeom>
            <a:avLst/>
            <a:gdLst>
              <a:gd name="T0" fmla="*/ 503214 w 21405"/>
              <a:gd name="T1" fmla="*/ 466995 h 21354"/>
              <a:gd name="T2" fmla="*/ 503214 w 21405"/>
              <a:gd name="T3" fmla="*/ 466995 h 21354"/>
              <a:gd name="T4" fmla="*/ 503214 w 21405"/>
              <a:gd name="T5" fmla="*/ 466995 h 21354"/>
              <a:gd name="T6" fmla="*/ 503214 w 21405"/>
              <a:gd name="T7" fmla="*/ 466995 h 213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05" h="21354">
                <a:moveTo>
                  <a:pt x="14424" y="10166"/>
                </a:moveTo>
                <a:cubicBezTo>
                  <a:pt x="14421" y="10170"/>
                  <a:pt x="14419" y="10176"/>
                  <a:pt x="14416" y="10178"/>
                </a:cubicBezTo>
                <a:cubicBezTo>
                  <a:pt x="15181" y="10077"/>
                  <a:pt x="15886" y="10185"/>
                  <a:pt x="16415" y="10486"/>
                </a:cubicBezTo>
                <a:cubicBezTo>
                  <a:pt x="16750" y="10675"/>
                  <a:pt x="17023" y="10929"/>
                  <a:pt x="17234" y="11259"/>
                </a:cubicBezTo>
                <a:cubicBezTo>
                  <a:pt x="17748" y="12071"/>
                  <a:pt x="17748" y="13239"/>
                  <a:pt x="17190" y="14452"/>
                </a:cubicBezTo>
                <a:cubicBezTo>
                  <a:pt x="17165" y="14503"/>
                  <a:pt x="17139" y="14559"/>
                  <a:pt x="17109" y="14616"/>
                </a:cubicBezTo>
                <a:lnTo>
                  <a:pt x="17067" y="14703"/>
                </a:lnTo>
                <a:cubicBezTo>
                  <a:pt x="17028" y="14775"/>
                  <a:pt x="16988" y="14853"/>
                  <a:pt x="16954" y="14933"/>
                </a:cubicBezTo>
                <a:cubicBezTo>
                  <a:pt x="16460" y="15989"/>
                  <a:pt x="16247" y="17163"/>
                  <a:pt x="16481" y="18287"/>
                </a:cubicBezTo>
                <a:cubicBezTo>
                  <a:pt x="16714" y="19441"/>
                  <a:pt x="17405" y="20345"/>
                  <a:pt x="18313" y="20843"/>
                </a:cubicBezTo>
                <a:cubicBezTo>
                  <a:pt x="19036" y="21245"/>
                  <a:pt x="19888" y="21409"/>
                  <a:pt x="20788" y="21338"/>
                </a:cubicBezTo>
                <a:cubicBezTo>
                  <a:pt x="21028" y="21318"/>
                  <a:pt x="21229" y="21160"/>
                  <a:pt x="21331" y="20943"/>
                </a:cubicBezTo>
                <a:cubicBezTo>
                  <a:pt x="21384" y="20827"/>
                  <a:pt x="21413" y="20698"/>
                  <a:pt x="21402" y="20559"/>
                </a:cubicBezTo>
                <a:cubicBezTo>
                  <a:pt x="21376" y="20159"/>
                  <a:pt x="21057" y="19860"/>
                  <a:pt x="20690" y="19888"/>
                </a:cubicBezTo>
                <a:cubicBezTo>
                  <a:pt x="19999" y="19945"/>
                  <a:pt x="19388" y="19812"/>
                  <a:pt x="18913" y="19550"/>
                </a:cubicBezTo>
                <a:cubicBezTo>
                  <a:pt x="18321" y="19211"/>
                  <a:pt x="17932" y="18700"/>
                  <a:pt x="17776" y="17967"/>
                </a:cubicBezTo>
                <a:cubicBezTo>
                  <a:pt x="17627" y="17251"/>
                  <a:pt x="17750" y="16417"/>
                  <a:pt x="18135" y="15593"/>
                </a:cubicBezTo>
                <a:cubicBezTo>
                  <a:pt x="18163" y="15532"/>
                  <a:pt x="18191" y="15473"/>
                  <a:pt x="18222" y="15414"/>
                </a:cubicBezTo>
                <a:lnTo>
                  <a:pt x="18274" y="15315"/>
                </a:lnTo>
                <a:cubicBezTo>
                  <a:pt x="18308" y="15246"/>
                  <a:pt x="18339" y="15181"/>
                  <a:pt x="18372" y="15112"/>
                </a:cubicBezTo>
                <a:cubicBezTo>
                  <a:pt x="19089" y="13580"/>
                  <a:pt x="19190" y="11812"/>
                  <a:pt x="18326" y="10434"/>
                </a:cubicBezTo>
                <a:cubicBezTo>
                  <a:pt x="17985" y="9898"/>
                  <a:pt x="17533" y="9479"/>
                  <a:pt x="17015" y="9191"/>
                </a:cubicBezTo>
                <a:cubicBezTo>
                  <a:pt x="16373" y="8838"/>
                  <a:pt x="15646" y="8672"/>
                  <a:pt x="14886" y="8680"/>
                </a:cubicBezTo>
                <a:cubicBezTo>
                  <a:pt x="14798" y="9186"/>
                  <a:pt x="14648" y="9687"/>
                  <a:pt x="14424" y="10166"/>
                </a:cubicBezTo>
                <a:close/>
                <a:moveTo>
                  <a:pt x="7944" y="607"/>
                </a:moveTo>
                <a:lnTo>
                  <a:pt x="3347" y="10477"/>
                </a:lnTo>
                <a:lnTo>
                  <a:pt x="6409" y="12184"/>
                </a:lnTo>
                <a:lnTo>
                  <a:pt x="6425" y="12153"/>
                </a:lnTo>
                <a:cubicBezTo>
                  <a:pt x="6580" y="12263"/>
                  <a:pt x="6742" y="12370"/>
                  <a:pt x="6910" y="12463"/>
                </a:cubicBezTo>
                <a:cubicBezTo>
                  <a:pt x="9393" y="13847"/>
                  <a:pt x="12456" y="12755"/>
                  <a:pt x="13720" y="10041"/>
                </a:cubicBezTo>
                <a:cubicBezTo>
                  <a:pt x="14983" y="7328"/>
                  <a:pt x="13988" y="3975"/>
                  <a:pt x="11507" y="2593"/>
                </a:cubicBezTo>
                <a:cubicBezTo>
                  <a:pt x="11337" y="2497"/>
                  <a:pt x="11164" y="2416"/>
                  <a:pt x="10992" y="2345"/>
                </a:cubicBezTo>
                <a:lnTo>
                  <a:pt x="11007" y="2313"/>
                </a:lnTo>
                <a:cubicBezTo>
                  <a:pt x="11007" y="2313"/>
                  <a:pt x="7944" y="607"/>
                  <a:pt x="7944" y="607"/>
                </a:cubicBezTo>
                <a:close/>
                <a:moveTo>
                  <a:pt x="4176" y="195"/>
                </a:moveTo>
                <a:cubicBezTo>
                  <a:pt x="3485" y="-191"/>
                  <a:pt x="2675" y="14"/>
                  <a:pt x="2378" y="652"/>
                </a:cubicBezTo>
                <a:cubicBezTo>
                  <a:pt x="2084" y="1289"/>
                  <a:pt x="2404" y="2124"/>
                  <a:pt x="3098" y="2511"/>
                </a:cubicBezTo>
                <a:lnTo>
                  <a:pt x="5766" y="3996"/>
                </a:lnTo>
                <a:lnTo>
                  <a:pt x="6845" y="1682"/>
                </a:lnTo>
                <a:cubicBezTo>
                  <a:pt x="6845" y="1682"/>
                  <a:pt x="4176" y="195"/>
                  <a:pt x="4176" y="195"/>
                </a:cubicBezTo>
                <a:close/>
                <a:moveTo>
                  <a:pt x="1907" y="5070"/>
                </a:moveTo>
                <a:cubicBezTo>
                  <a:pt x="1213" y="4686"/>
                  <a:pt x="406" y="4889"/>
                  <a:pt x="109" y="5527"/>
                </a:cubicBezTo>
                <a:cubicBezTo>
                  <a:pt x="-187" y="6163"/>
                  <a:pt x="136" y="7001"/>
                  <a:pt x="829" y="7386"/>
                </a:cubicBezTo>
                <a:lnTo>
                  <a:pt x="3495" y="8872"/>
                </a:lnTo>
                <a:lnTo>
                  <a:pt x="4574" y="6556"/>
                </a:lnTo>
                <a:cubicBezTo>
                  <a:pt x="4574" y="6556"/>
                  <a:pt x="1907" y="5070"/>
                  <a:pt x="1907" y="50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36" name="AutoShape 34"/>
          <p:cNvSpPr>
            <a:spLocks/>
          </p:cNvSpPr>
          <p:nvPr/>
        </p:nvSpPr>
        <p:spPr bwMode="auto">
          <a:xfrm>
            <a:off x="7556303" y="2764036"/>
            <a:ext cx="232767" cy="303014"/>
          </a:xfrm>
          <a:custGeom>
            <a:avLst/>
            <a:gdLst>
              <a:gd name="T0" fmla="*/ 310356 w 20814"/>
              <a:gd name="T1" fmla="*/ 404018 h 21600"/>
              <a:gd name="T2" fmla="*/ 310356 w 20814"/>
              <a:gd name="T3" fmla="*/ 404018 h 21600"/>
              <a:gd name="T4" fmla="*/ 310356 w 20814"/>
              <a:gd name="T5" fmla="*/ 404018 h 21600"/>
              <a:gd name="T6" fmla="*/ 310356 w 20814"/>
              <a:gd name="T7" fmla="*/ 40401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14" h="21600">
                <a:moveTo>
                  <a:pt x="20814" y="11418"/>
                </a:moveTo>
                <a:cubicBezTo>
                  <a:pt x="20818" y="6383"/>
                  <a:pt x="16970" y="2035"/>
                  <a:pt x="11393" y="0"/>
                </a:cubicBezTo>
                <a:cubicBezTo>
                  <a:pt x="8588" y="2306"/>
                  <a:pt x="6772" y="5324"/>
                  <a:pt x="6444" y="8654"/>
                </a:cubicBezTo>
                <a:cubicBezTo>
                  <a:pt x="7997" y="9417"/>
                  <a:pt x="9391" y="10393"/>
                  <a:pt x="10552" y="11547"/>
                </a:cubicBezTo>
                <a:cubicBezTo>
                  <a:pt x="12426" y="13420"/>
                  <a:pt x="13535" y="15609"/>
                  <a:pt x="13801" y="17851"/>
                </a:cubicBezTo>
                <a:cubicBezTo>
                  <a:pt x="14408" y="12435"/>
                  <a:pt x="13588" y="6706"/>
                  <a:pt x="13588" y="6706"/>
                </a:cubicBezTo>
                <a:cubicBezTo>
                  <a:pt x="15090" y="13489"/>
                  <a:pt x="15676" y="17755"/>
                  <a:pt x="15833" y="20439"/>
                </a:cubicBezTo>
                <a:cubicBezTo>
                  <a:pt x="18901" y="18148"/>
                  <a:pt x="20810" y="14954"/>
                  <a:pt x="20814" y="11418"/>
                </a:cubicBezTo>
                <a:close/>
                <a:moveTo>
                  <a:pt x="1138" y="7601"/>
                </a:moveTo>
                <a:cubicBezTo>
                  <a:pt x="-781" y="10697"/>
                  <a:pt x="-301" y="14639"/>
                  <a:pt x="2791" y="17722"/>
                </a:cubicBezTo>
                <a:cubicBezTo>
                  <a:pt x="4963" y="19886"/>
                  <a:pt x="8007" y="21211"/>
                  <a:pt x="11156" y="21599"/>
                </a:cubicBezTo>
                <a:cubicBezTo>
                  <a:pt x="9600" y="19902"/>
                  <a:pt x="7312" y="17092"/>
                  <a:pt x="4004" y="12437"/>
                </a:cubicBezTo>
                <a:cubicBezTo>
                  <a:pt x="4004" y="12437"/>
                  <a:pt x="8306" y="17778"/>
                  <a:pt x="12842" y="20996"/>
                </a:cubicBezTo>
                <a:cubicBezTo>
                  <a:pt x="13624" y="17985"/>
                  <a:pt x="12700" y="14644"/>
                  <a:pt x="9951" y="11899"/>
                </a:cubicBezTo>
                <a:cubicBezTo>
                  <a:pt x="7640" y="9597"/>
                  <a:pt x="4465" y="8134"/>
                  <a:pt x="1138" y="7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37" name="AutoShape 35"/>
          <p:cNvSpPr>
            <a:spLocks/>
          </p:cNvSpPr>
          <p:nvPr/>
        </p:nvSpPr>
        <p:spPr bwMode="auto">
          <a:xfrm>
            <a:off x="5051227" y="2815233"/>
            <a:ext cx="376833" cy="358378"/>
          </a:xfrm>
          <a:custGeom>
            <a:avLst/>
            <a:gdLst>
              <a:gd name="T0" fmla="*/ 502444 w 21600"/>
              <a:gd name="T1" fmla="*/ 477838 h 21600"/>
              <a:gd name="T2" fmla="*/ 502444 w 21600"/>
              <a:gd name="T3" fmla="*/ 477838 h 21600"/>
              <a:gd name="T4" fmla="*/ 502444 w 21600"/>
              <a:gd name="T5" fmla="*/ 477838 h 21600"/>
              <a:gd name="T6" fmla="*/ 502444 w 21600"/>
              <a:gd name="T7" fmla="*/ 4778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122" y="13771"/>
                </a:moveTo>
                <a:lnTo>
                  <a:pt x="17543" y="19386"/>
                </a:lnTo>
                <a:cubicBezTo>
                  <a:pt x="17504" y="19768"/>
                  <a:pt x="17183" y="20039"/>
                  <a:pt x="16821" y="20000"/>
                </a:cubicBezTo>
                <a:cubicBezTo>
                  <a:pt x="16781" y="19995"/>
                  <a:pt x="16740" y="19984"/>
                  <a:pt x="16702" y="19972"/>
                </a:cubicBezTo>
                <a:cubicBezTo>
                  <a:pt x="16687" y="19969"/>
                  <a:pt x="16674" y="19960"/>
                  <a:pt x="16661" y="19956"/>
                </a:cubicBezTo>
                <a:cubicBezTo>
                  <a:pt x="16639" y="19945"/>
                  <a:pt x="16614" y="19937"/>
                  <a:pt x="16592" y="19924"/>
                </a:cubicBezTo>
                <a:cubicBezTo>
                  <a:pt x="16573" y="19916"/>
                  <a:pt x="16559" y="19905"/>
                  <a:pt x="16546" y="19895"/>
                </a:cubicBezTo>
                <a:cubicBezTo>
                  <a:pt x="16529" y="19885"/>
                  <a:pt x="16511" y="19872"/>
                  <a:pt x="16498" y="19862"/>
                </a:cubicBezTo>
                <a:cubicBezTo>
                  <a:pt x="16480" y="19846"/>
                  <a:pt x="16463" y="19833"/>
                  <a:pt x="16449" y="19819"/>
                </a:cubicBezTo>
                <a:cubicBezTo>
                  <a:pt x="16437" y="19807"/>
                  <a:pt x="16427" y="19797"/>
                  <a:pt x="16417" y="19784"/>
                </a:cubicBezTo>
                <a:cubicBezTo>
                  <a:pt x="16399" y="19765"/>
                  <a:pt x="16382" y="19745"/>
                  <a:pt x="16369" y="19726"/>
                </a:cubicBezTo>
                <a:cubicBezTo>
                  <a:pt x="16365" y="19723"/>
                  <a:pt x="16363" y="19720"/>
                  <a:pt x="16361" y="19715"/>
                </a:cubicBezTo>
                <a:cubicBezTo>
                  <a:pt x="16303" y="19629"/>
                  <a:pt x="16264" y="19528"/>
                  <a:pt x="16244" y="19422"/>
                </a:cubicBezTo>
                <a:cubicBezTo>
                  <a:pt x="16238" y="19363"/>
                  <a:pt x="16233" y="19302"/>
                  <a:pt x="16240" y="19238"/>
                </a:cubicBezTo>
                <a:lnTo>
                  <a:pt x="16826" y="13568"/>
                </a:lnTo>
                <a:cubicBezTo>
                  <a:pt x="16826" y="13565"/>
                  <a:pt x="16826" y="13565"/>
                  <a:pt x="16826" y="13565"/>
                </a:cubicBezTo>
                <a:cubicBezTo>
                  <a:pt x="16831" y="13517"/>
                  <a:pt x="16840" y="13472"/>
                  <a:pt x="16855" y="13429"/>
                </a:cubicBezTo>
                <a:cubicBezTo>
                  <a:pt x="16855" y="13423"/>
                  <a:pt x="16858" y="13420"/>
                  <a:pt x="16860" y="13413"/>
                </a:cubicBezTo>
                <a:cubicBezTo>
                  <a:pt x="16874" y="13377"/>
                  <a:pt x="16887" y="13339"/>
                  <a:pt x="16905" y="13306"/>
                </a:cubicBezTo>
                <a:cubicBezTo>
                  <a:pt x="16911" y="13293"/>
                  <a:pt x="16921" y="13285"/>
                  <a:pt x="16928" y="13275"/>
                </a:cubicBezTo>
                <a:cubicBezTo>
                  <a:pt x="16945" y="13248"/>
                  <a:pt x="16958" y="13221"/>
                  <a:pt x="16977" y="13196"/>
                </a:cubicBezTo>
                <a:cubicBezTo>
                  <a:pt x="16987" y="13185"/>
                  <a:pt x="17001" y="13173"/>
                  <a:pt x="17012" y="13160"/>
                </a:cubicBezTo>
                <a:cubicBezTo>
                  <a:pt x="17030" y="13144"/>
                  <a:pt x="17048" y="13122"/>
                  <a:pt x="17068" y="13105"/>
                </a:cubicBezTo>
                <a:cubicBezTo>
                  <a:pt x="17082" y="13093"/>
                  <a:pt x="17099" y="13084"/>
                  <a:pt x="17113" y="13074"/>
                </a:cubicBezTo>
                <a:cubicBezTo>
                  <a:pt x="17132" y="13058"/>
                  <a:pt x="17152" y="13044"/>
                  <a:pt x="17172" y="13034"/>
                </a:cubicBezTo>
                <a:cubicBezTo>
                  <a:pt x="17189" y="13024"/>
                  <a:pt x="17206" y="13019"/>
                  <a:pt x="17223" y="13011"/>
                </a:cubicBezTo>
                <a:cubicBezTo>
                  <a:pt x="17245" y="13001"/>
                  <a:pt x="17266" y="12988"/>
                  <a:pt x="17290" y="12982"/>
                </a:cubicBezTo>
                <a:cubicBezTo>
                  <a:pt x="17306" y="12979"/>
                  <a:pt x="17321" y="12975"/>
                  <a:pt x="17337" y="12972"/>
                </a:cubicBezTo>
                <a:cubicBezTo>
                  <a:pt x="17360" y="12966"/>
                  <a:pt x="17390" y="12959"/>
                  <a:pt x="17417" y="12956"/>
                </a:cubicBezTo>
                <a:cubicBezTo>
                  <a:pt x="17458" y="12953"/>
                  <a:pt x="17504" y="12953"/>
                  <a:pt x="17547" y="12956"/>
                </a:cubicBezTo>
                <a:cubicBezTo>
                  <a:pt x="17591" y="12962"/>
                  <a:pt x="17630" y="12972"/>
                  <a:pt x="17666" y="12984"/>
                </a:cubicBezTo>
                <a:cubicBezTo>
                  <a:pt x="17677" y="12988"/>
                  <a:pt x="17686" y="12988"/>
                  <a:pt x="17695" y="12995"/>
                </a:cubicBezTo>
                <a:cubicBezTo>
                  <a:pt x="17699" y="12997"/>
                  <a:pt x="17706" y="12998"/>
                  <a:pt x="17708" y="13001"/>
                </a:cubicBezTo>
                <a:cubicBezTo>
                  <a:pt x="17730" y="13011"/>
                  <a:pt x="17753" y="13019"/>
                  <a:pt x="17775" y="13031"/>
                </a:cubicBezTo>
                <a:cubicBezTo>
                  <a:pt x="17785" y="13035"/>
                  <a:pt x="17793" y="13044"/>
                  <a:pt x="17804" y="13047"/>
                </a:cubicBezTo>
                <a:cubicBezTo>
                  <a:pt x="17811" y="13054"/>
                  <a:pt x="17818" y="13057"/>
                  <a:pt x="17826" y="13060"/>
                </a:cubicBezTo>
                <a:cubicBezTo>
                  <a:pt x="17839" y="13070"/>
                  <a:pt x="17852" y="13083"/>
                  <a:pt x="17866" y="13091"/>
                </a:cubicBezTo>
                <a:cubicBezTo>
                  <a:pt x="17877" y="13099"/>
                  <a:pt x="17885" y="13107"/>
                  <a:pt x="17897" y="13115"/>
                </a:cubicBezTo>
                <a:cubicBezTo>
                  <a:pt x="17906" y="13124"/>
                  <a:pt x="17914" y="13131"/>
                  <a:pt x="17923" y="13141"/>
                </a:cubicBezTo>
                <a:cubicBezTo>
                  <a:pt x="17926" y="13144"/>
                  <a:pt x="17928" y="13144"/>
                  <a:pt x="17930" y="13147"/>
                </a:cubicBezTo>
                <a:cubicBezTo>
                  <a:pt x="17944" y="13163"/>
                  <a:pt x="17960" y="13180"/>
                  <a:pt x="17973" y="13196"/>
                </a:cubicBezTo>
                <a:cubicBezTo>
                  <a:pt x="17980" y="13206"/>
                  <a:pt x="17986" y="13212"/>
                  <a:pt x="17990" y="13217"/>
                </a:cubicBezTo>
                <a:cubicBezTo>
                  <a:pt x="18008" y="13239"/>
                  <a:pt x="18022" y="13267"/>
                  <a:pt x="18034" y="13288"/>
                </a:cubicBezTo>
                <a:cubicBezTo>
                  <a:pt x="18040" y="13293"/>
                  <a:pt x="18043" y="13300"/>
                  <a:pt x="18044" y="13306"/>
                </a:cubicBezTo>
                <a:cubicBezTo>
                  <a:pt x="18058" y="13330"/>
                  <a:pt x="18074" y="13358"/>
                  <a:pt x="18082" y="13387"/>
                </a:cubicBezTo>
                <a:cubicBezTo>
                  <a:pt x="18084" y="13392"/>
                  <a:pt x="18088" y="13397"/>
                  <a:pt x="18088" y="13400"/>
                </a:cubicBezTo>
                <a:cubicBezTo>
                  <a:pt x="18098" y="13429"/>
                  <a:pt x="18107" y="13462"/>
                  <a:pt x="18115" y="13492"/>
                </a:cubicBezTo>
                <a:cubicBezTo>
                  <a:pt x="18118" y="13514"/>
                  <a:pt x="18124" y="13537"/>
                  <a:pt x="18127" y="13559"/>
                </a:cubicBezTo>
                <a:cubicBezTo>
                  <a:pt x="18132" y="13611"/>
                  <a:pt x="18136" y="13663"/>
                  <a:pt x="18129" y="13718"/>
                </a:cubicBezTo>
                <a:cubicBezTo>
                  <a:pt x="18129" y="13718"/>
                  <a:pt x="18122" y="13771"/>
                  <a:pt x="18122" y="13771"/>
                </a:cubicBezTo>
                <a:close/>
                <a:moveTo>
                  <a:pt x="14602" y="13805"/>
                </a:moveTo>
                <a:cubicBezTo>
                  <a:pt x="14602" y="13802"/>
                  <a:pt x="14602" y="13802"/>
                  <a:pt x="14602" y="13802"/>
                </a:cubicBezTo>
                <a:lnTo>
                  <a:pt x="14366" y="19373"/>
                </a:lnTo>
                <a:cubicBezTo>
                  <a:pt x="14349" y="19752"/>
                  <a:pt x="14043" y="20046"/>
                  <a:pt x="13680" y="20031"/>
                </a:cubicBezTo>
                <a:cubicBezTo>
                  <a:pt x="13635" y="20027"/>
                  <a:pt x="13594" y="20021"/>
                  <a:pt x="13554" y="20011"/>
                </a:cubicBezTo>
                <a:cubicBezTo>
                  <a:pt x="13539" y="20007"/>
                  <a:pt x="13522" y="20000"/>
                  <a:pt x="13506" y="19995"/>
                </a:cubicBezTo>
                <a:cubicBezTo>
                  <a:pt x="13484" y="19984"/>
                  <a:pt x="13462" y="19979"/>
                  <a:pt x="13439" y="19969"/>
                </a:cubicBezTo>
                <a:cubicBezTo>
                  <a:pt x="13422" y="19960"/>
                  <a:pt x="13402" y="19947"/>
                  <a:pt x="13384" y="19937"/>
                </a:cubicBezTo>
                <a:cubicBezTo>
                  <a:pt x="13369" y="19927"/>
                  <a:pt x="13352" y="19918"/>
                  <a:pt x="13338" y="19905"/>
                </a:cubicBezTo>
                <a:cubicBezTo>
                  <a:pt x="13317" y="19893"/>
                  <a:pt x="13298" y="19877"/>
                  <a:pt x="13281" y="19859"/>
                </a:cubicBezTo>
                <a:cubicBezTo>
                  <a:pt x="13271" y="19849"/>
                  <a:pt x="13259" y="19840"/>
                  <a:pt x="13248" y="19830"/>
                </a:cubicBezTo>
                <a:cubicBezTo>
                  <a:pt x="13231" y="19810"/>
                  <a:pt x="13211" y="19788"/>
                  <a:pt x="13194" y="19765"/>
                </a:cubicBezTo>
                <a:cubicBezTo>
                  <a:pt x="13188" y="19755"/>
                  <a:pt x="13183" y="19749"/>
                  <a:pt x="13176" y="19739"/>
                </a:cubicBezTo>
                <a:cubicBezTo>
                  <a:pt x="13159" y="19713"/>
                  <a:pt x="13144" y="19686"/>
                  <a:pt x="13128" y="19656"/>
                </a:cubicBezTo>
                <a:cubicBezTo>
                  <a:pt x="13124" y="19650"/>
                  <a:pt x="13121" y="19642"/>
                  <a:pt x="13120" y="19639"/>
                </a:cubicBezTo>
                <a:cubicBezTo>
                  <a:pt x="13106" y="19606"/>
                  <a:pt x="13094" y="19574"/>
                  <a:pt x="13083" y="19541"/>
                </a:cubicBezTo>
                <a:cubicBezTo>
                  <a:pt x="13082" y="19535"/>
                  <a:pt x="13082" y="19528"/>
                  <a:pt x="13080" y="19522"/>
                </a:cubicBezTo>
                <a:cubicBezTo>
                  <a:pt x="13071" y="19490"/>
                  <a:pt x="13063" y="19454"/>
                  <a:pt x="13060" y="19415"/>
                </a:cubicBezTo>
                <a:cubicBezTo>
                  <a:pt x="13056" y="19383"/>
                  <a:pt x="13050" y="19347"/>
                  <a:pt x="13054" y="19311"/>
                </a:cubicBezTo>
                <a:lnTo>
                  <a:pt x="13063" y="19096"/>
                </a:lnTo>
                <a:lnTo>
                  <a:pt x="13297" y="13613"/>
                </a:lnTo>
                <a:cubicBezTo>
                  <a:pt x="13298" y="13594"/>
                  <a:pt x="13302" y="13578"/>
                  <a:pt x="13304" y="13557"/>
                </a:cubicBezTo>
                <a:cubicBezTo>
                  <a:pt x="13307" y="13517"/>
                  <a:pt x="13315" y="13475"/>
                  <a:pt x="13328" y="13439"/>
                </a:cubicBezTo>
                <a:cubicBezTo>
                  <a:pt x="13328" y="13436"/>
                  <a:pt x="13329" y="13436"/>
                  <a:pt x="13329" y="13433"/>
                </a:cubicBezTo>
                <a:cubicBezTo>
                  <a:pt x="13343" y="13394"/>
                  <a:pt x="13355" y="13355"/>
                  <a:pt x="13375" y="13319"/>
                </a:cubicBezTo>
                <a:cubicBezTo>
                  <a:pt x="13375" y="13316"/>
                  <a:pt x="13378" y="13314"/>
                  <a:pt x="13378" y="13314"/>
                </a:cubicBezTo>
                <a:cubicBezTo>
                  <a:pt x="13396" y="13280"/>
                  <a:pt x="13417" y="13245"/>
                  <a:pt x="13441" y="13215"/>
                </a:cubicBezTo>
                <a:cubicBezTo>
                  <a:pt x="13445" y="13209"/>
                  <a:pt x="13448" y="13206"/>
                  <a:pt x="13452" y="13202"/>
                </a:cubicBezTo>
                <a:cubicBezTo>
                  <a:pt x="13473" y="13173"/>
                  <a:pt x="13498" y="13147"/>
                  <a:pt x="13522" y="13124"/>
                </a:cubicBezTo>
                <a:cubicBezTo>
                  <a:pt x="13530" y="13115"/>
                  <a:pt x="13541" y="13111"/>
                  <a:pt x="13546" y="13102"/>
                </a:cubicBezTo>
                <a:cubicBezTo>
                  <a:pt x="13570" y="13084"/>
                  <a:pt x="13594" y="13067"/>
                  <a:pt x="13620" y="13050"/>
                </a:cubicBezTo>
                <a:cubicBezTo>
                  <a:pt x="13633" y="13041"/>
                  <a:pt x="13650" y="13034"/>
                  <a:pt x="13666" y="13026"/>
                </a:cubicBezTo>
                <a:cubicBezTo>
                  <a:pt x="13685" y="13015"/>
                  <a:pt x="13707" y="13001"/>
                  <a:pt x="13730" y="12995"/>
                </a:cubicBezTo>
                <a:cubicBezTo>
                  <a:pt x="13754" y="12987"/>
                  <a:pt x="13780" y="12979"/>
                  <a:pt x="13804" y="12972"/>
                </a:cubicBezTo>
                <a:cubicBezTo>
                  <a:pt x="13819" y="12972"/>
                  <a:pt x="13834" y="12964"/>
                  <a:pt x="13850" y="12962"/>
                </a:cubicBezTo>
                <a:cubicBezTo>
                  <a:pt x="13891" y="12956"/>
                  <a:pt x="13936" y="12953"/>
                  <a:pt x="13979" y="12956"/>
                </a:cubicBezTo>
                <a:cubicBezTo>
                  <a:pt x="14022" y="12956"/>
                  <a:pt x="14063" y="12962"/>
                  <a:pt x="14103" y="12972"/>
                </a:cubicBezTo>
                <a:cubicBezTo>
                  <a:pt x="14113" y="12975"/>
                  <a:pt x="14123" y="12979"/>
                  <a:pt x="14132" y="12982"/>
                </a:cubicBezTo>
                <a:cubicBezTo>
                  <a:pt x="14139" y="12984"/>
                  <a:pt x="14144" y="12988"/>
                  <a:pt x="14150" y="12988"/>
                </a:cubicBezTo>
                <a:cubicBezTo>
                  <a:pt x="14173" y="12997"/>
                  <a:pt x="14196" y="13005"/>
                  <a:pt x="14218" y="13015"/>
                </a:cubicBezTo>
                <a:cubicBezTo>
                  <a:pt x="14226" y="13019"/>
                  <a:pt x="14234" y="13024"/>
                  <a:pt x="14239" y="13028"/>
                </a:cubicBezTo>
                <a:cubicBezTo>
                  <a:pt x="14253" y="13034"/>
                  <a:pt x="14261" y="13037"/>
                  <a:pt x="14273" y="13044"/>
                </a:cubicBezTo>
                <a:cubicBezTo>
                  <a:pt x="14287" y="13055"/>
                  <a:pt x="14306" y="13063"/>
                  <a:pt x="14323" y="13076"/>
                </a:cubicBezTo>
                <a:cubicBezTo>
                  <a:pt x="14327" y="13080"/>
                  <a:pt x="14330" y="13083"/>
                  <a:pt x="14333" y="13086"/>
                </a:cubicBezTo>
                <a:cubicBezTo>
                  <a:pt x="14349" y="13097"/>
                  <a:pt x="14362" y="13109"/>
                  <a:pt x="14374" y="13122"/>
                </a:cubicBezTo>
                <a:cubicBezTo>
                  <a:pt x="14388" y="13131"/>
                  <a:pt x="14398" y="13144"/>
                  <a:pt x="14412" y="13154"/>
                </a:cubicBezTo>
                <a:cubicBezTo>
                  <a:pt x="14414" y="13154"/>
                  <a:pt x="14414" y="13157"/>
                  <a:pt x="14414" y="13160"/>
                </a:cubicBezTo>
                <a:cubicBezTo>
                  <a:pt x="14431" y="13178"/>
                  <a:pt x="14447" y="13193"/>
                  <a:pt x="14461" y="13215"/>
                </a:cubicBezTo>
                <a:cubicBezTo>
                  <a:pt x="14469" y="13225"/>
                  <a:pt x="14478" y="13235"/>
                  <a:pt x="14484" y="13245"/>
                </a:cubicBezTo>
                <a:cubicBezTo>
                  <a:pt x="14501" y="13271"/>
                  <a:pt x="14514" y="13295"/>
                  <a:pt x="14529" y="13322"/>
                </a:cubicBezTo>
                <a:cubicBezTo>
                  <a:pt x="14532" y="13330"/>
                  <a:pt x="14536" y="13339"/>
                  <a:pt x="14542" y="13348"/>
                </a:cubicBezTo>
                <a:cubicBezTo>
                  <a:pt x="14553" y="13377"/>
                  <a:pt x="14567" y="13408"/>
                  <a:pt x="14575" y="13439"/>
                </a:cubicBezTo>
                <a:cubicBezTo>
                  <a:pt x="14579" y="13444"/>
                  <a:pt x="14579" y="13449"/>
                  <a:pt x="14581" y="13455"/>
                </a:cubicBezTo>
                <a:cubicBezTo>
                  <a:pt x="14589" y="13492"/>
                  <a:pt x="14596" y="13527"/>
                  <a:pt x="14602" y="13565"/>
                </a:cubicBezTo>
                <a:cubicBezTo>
                  <a:pt x="14605" y="13601"/>
                  <a:pt x="14608" y="13637"/>
                  <a:pt x="14608" y="13674"/>
                </a:cubicBezTo>
                <a:cubicBezTo>
                  <a:pt x="14608" y="13674"/>
                  <a:pt x="14602" y="13805"/>
                  <a:pt x="14602" y="13805"/>
                </a:cubicBezTo>
                <a:close/>
                <a:moveTo>
                  <a:pt x="11426" y="19347"/>
                </a:moveTo>
                <a:cubicBezTo>
                  <a:pt x="11426" y="19728"/>
                  <a:pt x="11130" y="20037"/>
                  <a:pt x="10770" y="20037"/>
                </a:cubicBezTo>
                <a:cubicBezTo>
                  <a:pt x="10405" y="20037"/>
                  <a:pt x="10113" y="19728"/>
                  <a:pt x="10113" y="19347"/>
                </a:cubicBezTo>
                <a:lnTo>
                  <a:pt x="10113" y="13644"/>
                </a:lnTo>
                <a:cubicBezTo>
                  <a:pt x="10113" y="13614"/>
                  <a:pt x="10118" y="13588"/>
                  <a:pt x="10122" y="13561"/>
                </a:cubicBezTo>
                <a:cubicBezTo>
                  <a:pt x="10125" y="13520"/>
                  <a:pt x="10134" y="13481"/>
                  <a:pt x="10142" y="13444"/>
                </a:cubicBezTo>
                <a:cubicBezTo>
                  <a:pt x="10144" y="13442"/>
                  <a:pt x="10144" y="13439"/>
                  <a:pt x="10144" y="13436"/>
                </a:cubicBezTo>
                <a:cubicBezTo>
                  <a:pt x="10158" y="13397"/>
                  <a:pt x="10172" y="13361"/>
                  <a:pt x="10189" y="13329"/>
                </a:cubicBezTo>
                <a:cubicBezTo>
                  <a:pt x="10189" y="13326"/>
                  <a:pt x="10190" y="13322"/>
                  <a:pt x="10192" y="13319"/>
                </a:cubicBezTo>
                <a:cubicBezTo>
                  <a:pt x="10211" y="13287"/>
                  <a:pt x="10228" y="13256"/>
                  <a:pt x="10251" y="13225"/>
                </a:cubicBezTo>
                <a:cubicBezTo>
                  <a:pt x="10254" y="13221"/>
                  <a:pt x="10259" y="13215"/>
                  <a:pt x="10262" y="13212"/>
                </a:cubicBezTo>
                <a:cubicBezTo>
                  <a:pt x="10282" y="13185"/>
                  <a:pt x="10304" y="13160"/>
                  <a:pt x="10326" y="13137"/>
                </a:cubicBezTo>
                <a:cubicBezTo>
                  <a:pt x="10335" y="13131"/>
                  <a:pt x="10343" y="13122"/>
                  <a:pt x="10352" y="13115"/>
                </a:cubicBezTo>
                <a:cubicBezTo>
                  <a:pt x="10374" y="13094"/>
                  <a:pt x="10393" y="13080"/>
                  <a:pt x="10417" y="13060"/>
                </a:cubicBezTo>
                <a:cubicBezTo>
                  <a:pt x="10431" y="13054"/>
                  <a:pt x="10446" y="13044"/>
                  <a:pt x="10463" y="13035"/>
                </a:cubicBezTo>
                <a:cubicBezTo>
                  <a:pt x="10484" y="13026"/>
                  <a:pt x="10501" y="13011"/>
                  <a:pt x="10524" y="13005"/>
                </a:cubicBezTo>
                <a:cubicBezTo>
                  <a:pt x="10544" y="12997"/>
                  <a:pt x="10568" y="12988"/>
                  <a:pt x="10593" y="12982"/>
                </a:cubicBezTo>
                <a:cubicBezTo>
                  <a:pt x="10610" y="12979"/>
                  <a:pt x="10624" y="12972"/>
                  <a:pt x="10640" y="12966"/>
                </a:cubicBezTo>
                <a:cubicBezTo>
                  <a:pt x="10682" y="12959"/>
                  <a:pt x="10725" y="12953"/>
                  <a:pt x="10770" y="12953"/>
                </a:cubicBezTo>
                <a:cubicBezTo>
                  <a:pt x="10811" y="12953"/>
                  <a:pt x="10855" y="12959"/>
                  <a:pt x="10896" y="12966"/>
                </a:cubicBezTo>
                <a:cubicBezTo>
                  <a:pt x="10914" y="12972"/>
                  <a:pt x="10929" y="12979"/>
                  <a:pt x="10947" y="12982"/>
                </a:cubicBezTo>
                <a:cubicBezTo>
                  <a:pt x="10969" y="12988"/>
                  <a:pt x="10992" y="12997"/>
                  <a:pt x="11014" y="13005"/>
                </a:cubicBezTo>
                <a:cubicBezTo>
                  <a:pt x="11034" y="13011"/>
                  <a:pt x="11056" y="13028"/>
                  <a:pt x="11077" y="13037"/>
                </a:cubicBezTo>
                <a:cubicBezTo>
                  <a:pt x="11091" y="13047"/>
                  <a:pt x="11105" y="13054"/>
                  <a:pt x="11119" y="13060"/>
                </a:cubicBezTo>
                <a:cubicBezTo>
                  <a:pt x="11144" y="13080"/>
                  <a:pt x="11167" y="13099"/>
                  <a:pt x="11189" y="13118"/>
                </a:cubicBezTo>
                <a:cubicBezTo>
                  <a:pt x="11194" y="13124"/>
                  <a:pt x="11203" y="13131"/>
                  <a:pt x="11210" y="13134"/>
                </a:cubicBezTo>
                <a:cubicBezTo>
                  <a:pt x="11234" y="13160"/>
                  <a:pt x="11258" y="13186"/>
                  <a:pt x="11280" y="13215"/>
                </a:cubicBezTo>
                <a:cubicBezTo>
                  <a:pt x="11280" y="13215"/>
                  <a:pt x="11284" y="13221"/>
                  <a:pt x="11287" y="13222"/>
                </a:cubicBezTo>
                <a:cubicBezTo>
                  <a:pt x="11356" y="13322"/>
                  <a:pt x="11402" y="13439"/>
                  <a:pt x="11418" y="13565"/>
                </a:cubicBezTo>
                <a:cubicBezTo>
                  <a:pt x="11419" y="13591"/>
                  <a:pt x="11426" y="13617"/>
                  <a:pt x="11426" y="13644"/>
                </a:cubicBezTo>
                <a:cubicBezTo>
                  <a:pt x="11426" y="13644"/>
                  <a:pt x="11426" y="19347"/>
                  <a:pt x="11426" y="19347"/>
                </a:cubicBezTo>
                <a:close/>
                <a:moveTo>
                  <a:pt x="8478" y="19415"/>
                </a:moveTo>
                <a:lnTo>
                  <a:pt x="8478" y="19414"/>
                </a:lnTo>
                <a:cubicBezTo>
                  <a:pt x="8475" y="19454"/>
                  <a:pt x="8468" y="19493"/>
                  <a:pt x="8456" y="19532"/>
                </a:cubicBezTo>
                <a:lnTo>
                  <a:pt x="8456" y="19535"/>
                </a:lnTo>
                <a:cubicBezTo>
                  <a:pt x="8445" y="19570"/>
                  <a:pt x="8432" y="19606"/>
                  <a:pt x="8416" y="19639"/>
                </a:cubicBezTo>
                <a:cubicBezTo>
                  <a:pt x="8415" y="19645"/>
                  <a:pt x="8411" y="19650"/>
                  <a:pt x="8409" y="19655"/>
                </a:cubicBezTo>
                <a:cubicBezTo>
                  <a:pt x="8398" y="19684"/>
                  <a:pt x="8377" y="19713"/>
                  <a:pt x="8363" y="19739"/>
                </a:cubicBezTo>
                <a:cubicBezTo>
                  <a:pt x="8355" y="19749"/>
                  <a:pt x="8349" y="19755"/>
                  <a:pt x="8342" y="19765"/>
                </a:cubicBezTo>
                <a:cubicBezTo>
                  <a:pt x="8327" y="19788"/>
                  <a:pt x="8306" y="19810"/>
                  <a:pt x="8288" y="19830"/>
                </a:cubicBezTo>
                <a:cubicBezTo>
                  <a:pt x="8278" y="19840"/>
                  <a:pt x="8267" y="19849"/>
                  <a:pt x="8256" y="19859"/>
                </a:cubicBezTo>
                <a:cubicBezTo>
                  <a:pt x="8237" y="19877"/>
                  <a:pt x="8222" y="19893"/>
                  <a:pt x="8200" y="19905"/>
                </a:cubicBezTo>
                <a:cubicBezTo>
                  <a:pt x="8186" y="19918"/>
                  <a:pt x="8167" y="19927"/>
                  <a:pt x="8151" y="19937"/>
                </a:cubicBezTo>
                <a:cubicBezTo>
                  <a:pt x="8134" y="19949"/>
                  <a:pt x="8115" y="19960"/>
                  <a:pt x="8097" y="19969"/>
                </a:cubicBezTo>
                <a:cubicBezTo>
                  <a:pt x="8076" y="19979"/>
                  <a:pt x="8052" y="19987"/>
                  <a:pt x="8028" y="19995"/>
                </a:cubicBezTo>
                <a:cubicBezTo>
                  <a:pt x="8014" y="20000"/>
                  <a:pt x="7999" y="20007"/>
                  <a:pt x="7981" y="20011"/>
                </a:cubicBezTo>
                <a:cubicBezTo>
                  <a:pt x="7942" y="20021"/>
                  <a:pt x="7900" y="20027"/>
                  <a:pt x="7858" y="20031"/>
                </a:cubicBezTo>
                <a:cubicBezTo>
                  <a:pt x="7495" y="20046"/>
                  <a:pt x="7189" y="19752"/>
                  <a:pt x="7173" y="19373"/>
                </a:cubicBezTo>
                <a:lnTo>
                  <a:pt x="6936" y="13802"/>
                </a:lnTo>
                <a:lnTo>
                  <a:pt x="6931" y="13674"/>
                </a:lnTo>
                <a:cubicBezTo>
                  <a:pt x="6931" y="13637"/>
                  <a:pt x="6933" y="13601"/>
                  <a:pt x="6936" y="13562"/>
                </a:cubicBezTo>
                <a:cubicBezTo>
                  <a:pt x="6940" y="13527"/>
                  <a:pt x="6948" y="13492"/>
                  <a:pt x="6957" y="13459"/>
                </a:cubicBezTo>
                <a:cubicBezTo>
                  <a:pt x="6958" y="13452"/>
                  <a:pt x="6961" y="13447"/>
                  <a:pt x="6962" y="13439"/>
                </a:cubicBezTo>
                <a:cubicBezTo>
                  <a:pt x="6971" y="13407"/>
                  <a:pt x="6984" y="13377"/>
                  <a:pt x="6996" y="13348"/>
                </a:cubicBezTo>
                <a:cubicBezTo>
                  <a:pt x="7001" y="13339"/>
                  <a:pt x="7003" y="13330"/>
                  <a:pt x="7008" y="13322"/>
                </a:cubicBezTo>
                <a:cubicBezTo>
                  <a:pt x="7024" y="13295"/>
                  <a:pt x="7038" y="13271"/>
                  <a:pt x="7055" y="13245"/>
                </a:cubicBezTo>
                <a:cubicBezTo>
                  <a:pt x="7060" y="13235"/>
                  <a:pt x="7068" y="13225"/>
                  <a:pt x="7075" y="13215"/>
                </a:cubicBezTo>
                <a:cubicBezTo>
                  <a:pt x="7089" y="13193"/>
                  <a:pt x="7106" y="13176"/>
                  <a:pt x="7124" y="13157"/>
                </a:cubicBezTo>
                <a:cubicBezTo>
                  <a:pt x="7124" y="13157"/>
                  <a:pt x="7125" y="13154"/>
                  <a:pt x="7127" y="13154"/>
                </a:cubicBezTo>
                <a:cubicBezTo>
                  <a:pt x="7137" y="13144"/>
                  <a:pt x="7149" y="13131"/>
                  <a:pt x="7161" y="13122"/>
                </a:cubicBezTo>
                <a:cubicBezTo>
                  <a:pt x="7175" y="13109"/>
                  <a:pt x="7189" y="13097"/>
                  <a:pt x="7206" y="13086"/>
                </a:cubicBezTo>
                <a:cubicBezTo>
                  <a:pt x="7209" y="13083"/>
                  <a:pt x="7213" y="13080"/>
                  <a:pt x="7216" y="13076"/>
                </a:cubicBezTo>
                <a:cubicBezTo>
                  <a:pt x="7232" y="13063"/>
                  <a:pt x="7249" y="13055"/>
                  <a:pt x="7265" y="13044"/>
                </a:cubicBezTo>
                <a:cubicBezTo>
                  <a:pt x="7275" y="13037"/>
                  <a:pt x="7287" y="13034"/>
                  <a:pt x="7296" y="13028"/>
                </a:cubicBezTo>
                <a:cubicBezTo>
                  <a:pt x="7304" y="13024"/>
                  <a:pt x="7313" y="13019"/>
                  <a:pt x="7321" y="13015"/>
                </a:cubicBezTo>
                <a:cubicBezTo>
                  <a:pt x="7342" y="13005"/>
                  <a:pt x="7364" y="12997"/>
                  <a:pt x="7386" y="12988"/>
                </a:cubicBezTo>
                <a:cubicBezTo>
                  <a:pt x="7392" y="12988"/>
                  <a:pt x="7400" y="12984"/>
                  <a:pt x="7403" y="12982"/>
                </a:cubicBezTo>
                <a:cubicBezTo>
                  <a:pt x="7416" y="12979"/>
                  <a:pt x="7424" y="12975"/>
                  <a:pt x="7433" y="12972"/>
                </a:cubicBezTo>
                <a:cubicBezTo>
                  <a:pt x="7474" y="12962"/>
                  <a:pt x="7515" y="12956"/>
                  <a:pt x="7557" y="12956"/>
                </a:cubicBezTo>
                <a:cubicBezTo>
                  <a:pt x="7601" y="12953"/>
                  <a:pt x="7644" y="12956"/>
                  <a:pt x="7685" y="12962"/>
                </a:cubicBezTo>
                <a:cubicBezTo>
                  <a:pt x="7703" y="12964"/>
                  <a:pt x="7720" y="12972"/>
                  <a:pt x="7737" y="12975"/>
                </a:cubicBezTo>
                <a:cubicBezTo>
                  <a:pt x="7759" y="12982"/>
                  <a:pt x="7784" y="12987"/>
                  <a:pt x="7808" y="12995"/>
                </a:cubicBezTo>
                <a:cubicBezTo>
                  <a:pt x="7830" y="13005"/>
                  <a:pt x="7854" y="13015"/>
                  <a:pt x="7876" y="13028"/>
                </a:cubicBezTo>
                <a:cubicBezTo>
                  <a:pt x="7889" y="13035"/>
                  <a:pt x="7906" y="13044"/>
                  <a:pt x="7918" y="13050"/>
                </a:cubicBezTo>
                <a:cubicBezTo>
                  <a:pt x="7945" y="13067"/>
                  <a:pt x="7970" y="13086"/>
                  <a:pt x="7996" y="13109"/>
                </a:cubicBezTo>
                <a:cubicBezTo>
                  <a:pt x="8003" y="13113"/>
                  <a:pt x="8007" y="13118"/>
                  <a:pt x="8014" y="13122"/>
                </a:cubicBezTo>
                <a:cubicBezTo>
                  <a:pt x="8043" y="13147"/>
                  <a:pt x="8069" y="13178"/>
                  <a:pt x="8093" y="13209"/>
                </a:cubicBezTo>
                <a:lnTo>
                  <a:pt x="8093" y="13212"/>
                </a:lnTo>
                <a:cubicBezTo>
                  <a:pt x="8169" y="13310"/>
                  <a:pt x="8222" y="13431"/>
                  <a:pt x="8234" y="13565"/>
                </a:cubicBezTo>
                <a:cubicBezTo>
                  <a:pt x="8237" y="13581"/>
                  <a:pt x="8241" y="13598"/>
                  <a:pt x="8241" y="13613"/>
                </a:cubicBezTo>
                <a:lnTo>
                  <a:pt x="8483" y="19311"/>
                </a:lnTo>
                <a:cubicBezTo>
                  <a:pt x="8485" y="19347"/>
                  <a:pt x="8482" y="19383"/>
                  <a:pt x="8478" y="19415"/>
                </a:cubicBezTo>
                <a:close/>
                <a:moveTo>
                  <a:pt x="5291" y="19415"/>
                </a:moveTo>
                <a:cubicBezTo>
                  <a:pt x="5277" y="19522"/>
                  <a:pt x="5236" y="19620"/>
                  <a:pt x="5179" y="19708"/>
                </a:cubicBezTo>
                <a:cubicBezTo>
                  <a:pt x="5178" y="19713"/>
                  <a:pt x="5172" y="19720"/>
                  <a:pt x="5169" y="19726"/>
                </a:cubicBezTo>
                <a:cubicBezTo>
                  <a:pt x="5155" y="19745"/>
                  <a:pt x="5138" y="19765"/>
                  <a:pt x="5123" y="19781"/>
                </a:cubicBezTo>
                <a:cubicBezTo>
                  <a:pt x="5112" y="19794"/>
                  <a:pt x="5100" y="19807"/>
                  <a:pt x="5088" y="19819"/>
                </a:cubicBezTo>
                <a:cubicBezTo>
                  <a:pt x="5074" y="19833"/>
                  <a:pt x="5059" y="19846"/>
                  <a:pt x="5042" y="19859"/>
                </a:cubicBezTo>
                <a:cubicBezTo>
                  <a:pt x="5027" y="19872"/>
                  <a:pt x="5010" y="19885"/>
                  <a:pt x="4992" y="19895"/>
                </a:cubicBezTo>
                <a:cubicBezTo>
                  <a:pt x="4976" y="19905"/>
                  <a:pt x="4963" y="19916"/>
                  <a:pt x="4947" y="19924"/>
                </a:cubicBezTo>
                <a:cubicBezTo>
                  <a:pt x="4925" y="19937"/>
                  <a:pt x="4901" y="19945"/>
                  <a:pt x="4876" y="19956"/>
                </a:cubicBezTo>
                <a:cubicBezTo>
                  <a:pt x="4865" y="19960"/>
                  <a:pt x="4851" y="19969"/>
                  <a:pt x="4837" y="19972"/>
                </a:cubicBezTo>
                <a:cubicBezTo>
                  <a:pt x="4798" y="19984"/>
                  <a:pt x="4760" y="19995"/>
                  <a:pt x="4715" y="20000"/>
                </a:cubicBezTo>
                <a:cubicBezTo>
                  <a:pt x="4357" y="20039"/>
                  <a:pt x="4032" y="19768"/>
                  <a:pt x="3994" y="19386"/>
                </a:cubicBezTo>
                <a:lnTo>
                  <a:pt x="3414" y="13771"/>
                </a:lnTo>
                <a:lnTo>
                  <a:pt x="3409" y="13718"/>
                </a:lnTo>
                <a:cubicBezTo>
                  <a:pt x="3404" y="13666"/>
                  <a:pt x="3404" y="13614"/>
                  <a:pt x="3411" y="13565"/>
                </a:cubicBezTo>
                <a:cubicBezTo>
                  <a:pt x="3412" y="13539"/>
                  <a:pt x="3419" y="13517"/>
                  <a:pt x="3424" y="13492"/>
                </a:cubicBezTo>
                <a:cubicBezTo>
                  <a:pt x="3429" y="13462"/>
                  <a:pt x="3438" y="13429"/>
                  <a:pt x="3450" y="13397"/>
                </a:cubicBezTo>
                <a:cubicBezTo>
                  <a:pt x="3451" y="13397"/>
                  <a:pt x="3451" y="13392"/>
                  <a:pt x="3453" y="13389"/>
                </a:cubicBezTo>
                <a:cubicBezTo>
                  <a:pt x="3467" y="13361"/>
                  <a:pt x="3478" y="13330"/>
                  <a:pt x="3493" y="13306"/>
                </a:cubicBezTo>
                <a:cubicBezTo>
                  <a:pt x="3495" y="13300"/>
                  <a:pt x="3498" y="13293"/>
                  <a:pt x="3502" y="13288"/>
                </a:cubicBezTo>
                <a:cubicBezTo>
                  <a:pt x="3513" y="13267"/>
                  <a:pt x="3532" y="13239"/>
                  <a:pt x="3548" y="13217"/>
                </a:cubicBezTo>
                <a:cubicBezTo>
                  <a:pt x="3552" y="13212"/>
                  <a:pt x="3556" y="13206"/>
                  <a:pt x="3563" y="13196"/>
                </a:cubicBezTo>
                <a:cubicBezTo>
                  <a:pt x="3577" y="13183"/>
                  <a:pt x="3589" y="13167"/>
                  <a:pt x="3603" y="13150"/>
                </a:cubicBezTo>
                <a:cubicBezTo>
                  <a:pt x="3608" y="13147"/>
                  <a:pt x="3612" y="13144"/>
                  <a:pt x="3616" y="13137"/>
                </a:cubicBezTo>
                <a:cubicBezTo>
                  <a:pt x="3626" y="13131"/>
                  <a:pt x="3632" y="13124"/>
                  <a:pt x="3641" y="13115"/>
                </a:cubicBezTo>
                <a:cubicBezTo>
                  <a:pt x="3650" y="13107"/>
                  <a:pt x="3661" y="13100"/>
                  <a:pt x="3670" y="13093"/>
                </a:cubicBezTo>
                <a:cubicBezTo>
                  <a:pt x="3686" y="13083"/>
                  <a:pt x="3697" y="13070"/>
                  <a:pt x="3715" y="13060"/>
                </a:cubicBezTo>
                <a:cubicBezTo>
                  <a:pt x="3720" y="13055"/>
                  <a:pt x="3728" y="13054"/>
                  <a:pt x="3737" y="13047"/>
                </a:cubicBezTo>
                <a:cubicBezTo>
                  <a:pt x="3744" y="13044"/>
                  <a:pt x="3754" y="13035"/>
                  <a:pt x="3764" y="13031"/>
                </a:cubicBezTo>
                <a:cubicBezTo>
                  <a:pt x="3783" y="13019"/>
                  <a:pt x="3806" y="13011"/>
                  <a:pt x="3827" y="13001"/>
                </a:cubicBezTo>
                <a:cubicBezTo>
                  <a:pt x="3833" y="12998"/>
                  <a:pt x="3838" y="12997"/>
                  <a:pt x="3844" y="12995"/>
                </a:cubicBezTo>
                <a:cubicBezTo>
                  <a:pt x="3854" y="12988"/>
                  <a:pt x="3863" y="12988"/>
                  <a:pt x="3869" y="12984"/>
                </a:cubicBezTo>
                <a:cubicBezTo>
                  <a:pt x="3909" y="12972"/>
                  <a:pt x="3950" y="12962"/>
                  <a:pt x="3990" y="12956"/>
                </a:cubicBezTo>
                <a:cubicBezTo>
                  <a:pt x="4035" y="12953"/>
                  <a:pt x="4079" y="12953"/>
                  <a:pt x="4122" y="12956"/>
                </a:cubicBezTo>
                <a:cubicBezTo>
                  <a:pt x="4149" y="12959"/>
                  <a:pt x="4175" y="12966"/>
                  <a:pt x="4201" y="12972"/>
                </a:cubicBezTo>
                <a:cubicBezTo>
                  <a:pt x="4216" y="12975"/>
                  <a:pt x="4232" y="12979"/>
                  <a:pt x="4248" y="12982"/>
                </a:cubicBezTo>
                <a:cubicBezTo>
                  <a:pt x="4273" y="12988"/>
                  <a:pt x="4293" y="13001"/>
                  <a:pt x="4316" y="13011"/>
                </a:cubicBezTo>
                <a:cubicBezTo>
                  <a:pt x="4332" y="13019"/>
                  <a:pt x="4350" y="13024"/>
                  <a:pt x="4363" y="13034"/>
                </a:cubicBezTo>
                <a:cubicBezTo>
                  <a:pt x="4385" y="13044"/>
                  <a:pt x="4404" y="13058"/>
                  <a:pt x="4424" y="13074"/>
                </a:cubicBezTo>
                <a:cubicBezTo>
                  <a:pt x="4440" y="13084"/>
                  <a:pt x="4456" y="13093"/>
                  <a:pt x="4469" y="13105"/>
                </a:cubicBezTo>
                <a:cubicBezTo>
                  <a:pt x="4490" y="13122"/>
                  <a:pt x="4505" y="13144"/>
                  <a:pt x="4526" y="13160"/>
                </a:cubicBezTo>
                <a:cubicBezTo>
                  <a:pt x="4536" y="13173"/>
                  <a:pt x="4548" y="13185"/>
                  <a:pt x="4561" y="13196"/>
                </a:cubicBezTo>
                <a:cubicBezTo>
                  <a:pt x="4579" y="13221"/>
                  <a:pt x="4595" y="13248"/>
                  <a:pt x="4610" y="13275"/>
                </a:cubicBezTo>
                <a:cubicBezTo>
                  <a:pt x="4617" y="13285"/>
                  <a:pt x="4624" y="13293"/>
                  <a:pt x="4632" y="13306"/>
                </a:cubicBezTo>
                <a:cubicBezTo>
                  <a:pt x="4649" y="13339"/>
                  <a:pt x="4665" y="13377"/>
                  <a:pt x="4675" y="13413"/>
                </a:cubicBezTo>
                <a:cubicBezTo>
                  <a:pt x="4678" y="13420"/>
                  <a:pt x="4682" y="13423"/>
                  <a:pt x="4684" y="13429"/>
                </a:cubicBezTo>
                <a:cubicBezTo>
                  <a:pt x="4696" y="13472"/>
                  <a:pt x="4706" y="13517"/>
                  <a:pt x="4712" y="13565"/>
                </a:cubicBezTo>
                <a:cubicBezTo>
                  <a:pt x="4712" y="13565"/>
                  <a:pt x="4712" y="13565"/>
                  <a:pt x="4712" y="13568"/>
                </a:cubicBezTo>
                <a:lnTo>
                  <a:pt x="5282" y="19100"/>
                </a:lnTo>
                <a:lnTo>
                  <a:pt x="5299" y="19238"/>
                </a:lnTo>
                <a:cubicBezTo>
                  <a:pt x="5305" y="19299"/>
                  <a:pt x="5302" y="19358"/>
                  <a:pt x="5291" y="19415"/>
                </a:cubicBezTo>
                <a:close/>
                <a:moveTo>
                  <a:pt x="10173" y="1727"/>
                </a:moveTo>
                <a:cubicBezTo>
                  <a:pt x="10527" y="1707"/>
                  <a:pt x="10818" y="1454"/>
                  <a:pt x="10914" y="1111"/>
                </a:cubicBezTo>
                <a:cubicBezTo>
                  <a:pt x="11009" y="1447"/>
                  <a:pt x="11291" y="1694"/>
                  <a:pt x="11630" y="1727"/>
                </a:cubicBezTo>
                <a:lnTo>
                  <a:pt x="17936" y="9677"/>
                </a:lnTo>
                <a:lnTo>
                  <a:pt x="3869" y="9677"/>
                </a:lnTo>
                <a:cubicBezTo>
                  <a:pt x="3869" y="9677"/>
                  <a:pt x="10173" y="1727"/>
                  <a:pt x="10173" y="1727"/>
                </a:cubicBezTo>
                <a:close/>
                <a:moveTo>
                  <a:pt x="20112" y="9677"/>
                </a:moveTo>
                <a:lnTo>
                  <a:pt x="19435" y="9677"/>
                </a:lnTo>
                <a:lnTo>
                  <a:pt x="12523" y="964"/>
                </a:lnTo>
                <a:cubicBezTo>
                  <a:pt x="12527" y="929"/>
                  <a:pt x="12527" y="899"/>
                  <a:pt x="12527" y="865"/>
                </a:cubicBezTo>
                <a:cubicBezTo>
                  <a:pt x="12527" y="385"/>
                  <a:pt x="12159" y="0"/>
                  <a:pt x="11703" y="0"/>
                </a:cubicBezTo>
                <a:cubicBezTo>
                  <a:pt x="11330" y="0"/>
                  <a:pt x="11015" y="260"/>
                  <a:pt x="10914" y="618"/>
                </a:cubicBezTo>
                <a:cubicBezTo>
                  <a:pt x="10816" y="260"/>
                  <a:pt x="10498" y="0"/>
                  <a:pt x="10125" y="0"/>
                </a:cubicBezTo>
                <a:cubicBezTo>
                  <a:pt x="9671" y="0"/>
                  <a:pt x="9302" y="385"/>
                  <a:pt x="9302" y="865"/>
                </a:cubicBezTo>
                <a:cubicBezTo>
                  <a:pt x="9302" y="888"/>
                  <a:pt x="9305" y="914"/>
                  <a:pt x="9307" y="936"/>
                </a:cubicBezTo>
                <a:lnTo>
                  <a:pt x="2372" y="9677"/>
                </a:lnTo>
                <a:lnTo>
                  <a:pt x="1485" y="9677"/>
                </a:lnTo>
                <a:cubicBezTo>
                  <a:pt x="665" y="9677"/>
                  <a:pt x="0" y="10373"/>
                  <a:pt x="0" y="11238"/>
                </a:cubicBezTo>
                <a:cubicBezTo>
                  <a:pt x="0" y="12074"/>
                  <a:pt x="629" y="12760"/>
                  <a:pt x="1416" y="12801"/>
                </a:cubicBezTo>
                <a:lnTo>
                  <a:pt x="2519" y="20838"/>
                </a:lnTo>
                <a:cubicBezTo>
                  <a:pt x="2577" y="21259"/>
                  <a:pt x="3010" y="21600"/>
                  <a:pt x="3486" y="21600"/>
                </a:cubicBezTo>
                <a:lnTo>
                  <a:pt x="18115" y="21600"/>
                </a:lnTo>
                <a:cubicBezTo>
                  <a:pt x="18590" y="21600"/>
                  <a:pt x="19023" y="21259"/>
                  <a:pt x="19080" y="20838"/>
                </a:cubicBezTo>
                <a:lnTo>
                  <a:pt x="20183" y="12801"/>
                </a:lnTo>
                <a:cubicBezTo>
                  <a:pt x="20969" y="12760"/>
                  <a:pt x="21600" y="12074"/>
                  <a:pt x="21600" y="11238"/>
                </a:cubicBezTo>
                <a:cubicBezTo>
                  <a:pt x="21600" y="10373"/>
                  <a:pt x="20933" y="9677"/>
                  <a:pt x="20112" y="9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1216657" y="1561349"/>
            <a:ext cx="3271034" cy="525553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新</a:t>
            </a:r>
            <a:r>
              <a:rPr lang="zh-TW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客戶因為寄信後因開信率太低，在幾個月後發現投資報酬率不足</a:t>
            </a:r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，</a:t>
            </a:r>
            <a:r>
              <a:rPr lang="zh-TW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導致</a:t>
            </a:r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客戶流失</a:t>
            </a:r>
            <a:endParaRPr lang="zh-TW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223237" y="2336117"/>
            <a:ext cx="3271034" cy="506764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此服務能提</a:t>
            </a:r>
            <a:r>
              <a:rPr lang="zh-TW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</a:t>
            </a:r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客戶其目標客群之開信</a:t>
            </a:r>
            <a:r>
              <a:rPr lang="zh-TW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行為</a:t>
            </a:r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，大幅度縮減成本，與其發展長久</a:t>
            </a:r>
            <a:r>
              <a:rPr lang="zh-TW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商業關係。</a:t>
            </a:r>
            <a:endParaRPr lang="en-GB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220467" y="3180434"/>
            <a:ext cx="3271034" cy="525553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對於競爭隊手的價格戰有很強的防禦能力，因為這是技術本質的進步而非壓縮成本。</a:t>
            </a:r>
            <a:endParaRPr lang="en-US" altLang="zh-CN" sz="1200" b="1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1228960" y="3867896"/>
            <a:ext cx="3271034" cy="525555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當公司</a:t>
            </a:r>
            <a:r>
              <a:rPr lang="zh-TW" altLang="en-US" sz="12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核心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技術架構在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領域上時，對於投資方來</a:t>
            </a:r>
            <a:r>
              <a:rPr lang="zh-TW" altLang="en-US" sz="12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說更具有吸引力。</a:t>
            </a:r>
            <a:endParaRPr lang="en-US" altLang="zh-CN" sz="1200" b="1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611561" y="175646"/>
            <a:ext cx="5167735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問題商業價值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5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30"/>
          <p:cNvGrpSpPr/>
          <p:nvPr/>
        </p:nvGrpSpPr>
        <p:grpSpPr>
          <a:xfrm>
            <a:off x="3995936" y="742913"/>
            <a:ext cx="4843477" cy="3660506"/>
            <a:chOff x="6009978" y="1766725"/>
            <a:chExt cx="3584223" cy="3072021"/>
          </a:xfrm>
        </p:grpSpPr>
        <p:grpSp>
          <p:nvGrpSpPr>
            <p:cNvPr id="15" name="Group 31"/>
            <p:cNvGrpSpPr/>
            <p:nvPr/>
          </p:nvGrpSpPr>
          <p:grpSpPr>
            <a:xfrm>
              <a:off x="6009978" y="1858610"/>
              <a:ext cx="1792285" cy="2068240"/>
              <a:chOff x="5389618" y="2130781"/>
              <a:chExt cx="1792285" cy="2068240"/>
            </a:xfrm>
          </p:grpSpPr>
          <p:sp>
            <p:nvSpPr>
              <p:cNvPr id="41" name="Freeform: Shape 57"/>
              <p:cNvSpPr/>
              <p:nvPr/>
            </p:nvSpPr>
            <p:spPr>
              <a:xfrm>
                <a:off x="5389618" y="3799807"/>
                <a:ext cx="399214" cy="399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55"/>
              <p:cNvSpPr/>
              <p:nvPr/>
            </p:nvSpPr>
            <p:spPr>
              <a:xfrm>
                <a:off x="5813873" y="2130781"/>
                <a:ext cx="1368030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>
                    <a:solidFill>
                      <a:srgbClr val="0187AC"/>
                    </a:solidFill>
                    <a:ea typeface="微软雅黑" panose="020B0503020204020204" pitchFamily="34" charset="-122"/>
                  </a:rPr>
                  <a:t>平均行銷信開信</a:t>
                </a:r>
                <a:r>
                  <a:rPr lang="zh-TW" altLang="en-US" sz="2000" b="1" dirty="0" smtClean="0">
                    <a:solidFill>
                      <a:srgbClr val="0187AC"/>
                    </a:solidFill>
                    <a:ea typeface="微软雅黑" panose="020B0503020204020204" pitchFamily="34" charset="-122"/>
                  </a:rPr>
                  <a:t>率約 </a:t>
                </a:r>
                <a:r>
                  <a:rPr lang="en-US" altLang="zh-TW" sz="2000" b="1" dirty="0">
                    <a:solidFill>
                      <a:srgbClr val="0187AC"/>
                    </a:solidFill>
                    <a:ea typeface="微软雅黑" panose="020B0503020204020204" pitchFamily="34" charset="-122"/>
                  </a:rPr>
                  <a:t>15%</a:t>
                </a:r>
                <a:endParaRPr lang="zh-TW" altLang="en-US" sz="2000" b="1" dirty="0">
                  <a:solidFill>
                    <a:srgbClr val="0187AC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Group 32"/>
            <p:cNvGrpSpPr/>
            <p:nvPr/>
          </p:nvGrpSpPr>
          <p:grpSpPr>
            <a:xfrm>
              <a:off x="6009978" y="1766725"/>
              <a:ext cx="1792285" cy="1164231"/>
              <a:chOff x="5389618" y="2140397"/>
              <a:chExt cx="1792285" cy="1164231"/>
            </a:xfrm>
          </p:grpSpPr>
          <p:grpSp>
            <p:nvGrpSpPr>
              <p:cNvPr id="31" name="Group 47"/>
              <p:cNvGrpSpPr/>
              <p:nvPr/>
            </p:nvGrpSpPr>
            <p:grpSpPr>
              <a:xfrm>
                <a:off x="5389618" y="2140397"/>
                <a:ext cx="399214" cy="399214"/>
                <a:chOff x="-26957" y="-1781606"/>
                <a:chExt cx="767929" cy="767929"/>
              </a:xfrm>
            </p:grpSpPr>
            <p:sp>
              <p:nvSpPr>
                <p:cNvPr id="35" name="Freeform: Shape 51"/>
                <p:cNvSpPr/>
                <p:nvPr/>
              </p:nvSpPr>
              <p:spPr>
                <a:xfrm>
                  <a:off x="-26957" y="-1781606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: Shape 52"/>
                <p:cNvSpPr/>
                <p:nvPr/>
              </p:nvSpPr>
              <p:spPr>
                <a:xfrm>
                  <a:off x="234636" y="-1527684"/>
                  <a:ext cx="298654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3" name="Rectangle 49"/>
              <p:cNvSpPr/>
              <p:nvPr/>
            </p:nvSpPr>
            <p:spPr>
              <a:xfrm>
                <a:off x="5813873" y="3089184"/>
                <a:ext cx="1368030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>
                    <a:solidFill>
                      <a:srgbClr val="1AA4BE"/>
                    </a:solidFill>
                    <a:ea typeface="微软雅黑" panose="020B0503020204020204" pitchFamily="34" charset="-122"/>
                  </a:rPr>
                  <a:t>計費方式：按照寄送封數計費</a:t>
                </a:r>
                <a:endParaRPr lang="zh-CN" altLang="en-US" sz="2000" b="1" dirty="0">
                  <a:solidFill>
                    <a:srgbClr val="1AA4B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33"/>
            <p:cNvGrpSpPr/>
            <p:nvPr/>
          </p:nvGrpSpPr>
          <p:grpSpPr>
            <a:xfrm>
              <a:off x="6009978" y="2623627"/>
              <a:ext cx="3584223" cy="1369075"/>
              <a:chOff x="5389618" y="3400124"/>
              <a:chExt cx="3584223" cy="1369075"/>
            </a:xfrm>
          </p:grpSpPr>
          <p:grpSp>
            <p:nvGrpSpPr>
              <p:cNvPr id="25" name="Group 41"/>
              <p:cNvGrpSpPr/>
              <p:nvPr/>
            </p:nvGrpSpPr>
            <p:grpSpPr>
              <a:xfrm>
                <a:off x="5389618" y="3400124"/>
                <a:ext cx="399214" cy="399214"/>
                <a:chOff x="-26958" y="-1691061"/>
                <a:chExt cx="767929" cy="767929"/>
              </a:xfrm>
            </p:grpSpPr>
            <p:sp>
              <p:nvSpPr>
                <p:cNvPr id="29" name="Freeform: Shape 45"/>
                <p:cNvSpPr/>
                <p:nvPr/>
              </p:nvSpPr>
              <p:spPr>
                <a:xfrm>
                  <a:off x="-26958" y="-1691061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Freeform: Shape 46"/>
                <p:cNvSpPr/>
                <p:nvPr/>
              </p:nvSpPr>
              <p:spPr>
                <a:xfrm>
                  <a:off x="234637" y="-1463727"/>
                  <a:ext cx="298653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7" name="Rectangle 43"/>
              <p:cNvSpPr/>
              <p:nvPr/>
            </p:nvSpPr>
            <p:spPr>
              <a:xfrm>
                <a:off x="5816253" y="4238280"/>
                <a:ext cx="3157588" cy="530919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pPr algn="just"/>
                <a:r>
                  <a:rPr lang="zh-TW" altLang="en-US" sz="2000" b="1" dirty="0" smtClean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其中約</a:t>
                </a:r>
                <a:r>
                  <a:rPr lang="en-US" altLang="zh-TW" sz="2000" b="1" dirty="0" smtClean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85</a:t>
                </a:r>
                <a:r>
                  <a:rPr lang="en-US" altLang="zh-TW" sz="2000" b="1" dirty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%</a:t>
                </a:r>
                <a:r>
                  <a:rPr lang="zh-TW" altLang="en-US" sz="2000" b="1" dirty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的信</a:t>
                </a:r>
                <a:r>
                  <a:rPr lang="zh-TW" altLang="en-US" sz="2000" b="1" dirty="0" smtClean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，可能未符合目標</a:t>
                </a:r>
                <a:endParaRPr lang="en-US" altLang="zh-TW" sz="2000" b="1" dirty="0" smtClean="0">
                  <a:solidFill>
                    <a:srgbClr val="41B7D0"/>
                  </a:solidFill>
                  <a:ea typeface="微软雅黑" panose="020B0503020204020204" pitchFamily="34" charset="-122"/>
                </a:endParaRPr>
              </a:p>
              <a:p>
                <a:pPr algn="just"/>
                <a:r>
                  <a:rPr lang="zh-TW" altLang="en-US" sz="2000" b="1" dirty="0" smtClean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客群之興趣，甚至引發客戶反感</a:t>
                </a:r>
                <a:endParaRPr lang="zh-TW" altLang="en-US" sz="2000" b="1" dirty="0">
                  <a:solidFill>
                    <a:srgbClr val="41B7D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Group 34"/>
            <p:cNvGrpSpPr/>
            <p:nvPr/>
          </p:nvGrpSpPr>
          <p:grpSpPr>
            <a:xfrm>
              <a:off x="6009978" y="3645816"/>
              <a:ext cx="3584223" cy="1192930"/>
              <a:chOff x="5389618" y="3533996"/>
              <a:chExt cx="3584223" cy="1192930"/>
            </a:xfrm>
          </p:grpSpPr>
          <p:grpSp>
            <p:nvGrpSpPr>
              <p:cNvPr id="19" name="Group 35"/>
              <p:cNvGrpSpPr/>
              <p:nvPr/>
            </p:nvGrpSpPr>
            <p:grpSpPr>
              <a:xfrm>
                <a:off x="5389618" y="3533996"/>
                <a:ext cx="399214" cy="1121190"/>
                <a:chOff x="-26958" y="-1433546"/>
                <a:chExt cx="767929" cy="2156726"/>
              </a:xfrm>
            </p:grpSpPr>
            <p:sp>
              <p:nvSpPr>
                <p:cNvPr id="23" name="Freeform: Shape 39"/>
                <p:cNvSpPr/>
                <p:nvPr/>
              </p:nvSpPr>
              <p:spPr>
                <a:xfrm>
                  <a:off x="-26958" y="-44748"/>
                  <a:ext cx="767929" cy="767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Freeform: Shape 40"/>
                <p:cNvSpPr/>
                <p:nvPr/>
              </p:nvSpPr>
              <p:spPr>
                <a:xfrm>
                  <a:off x="234637" y="-1433546"/>
                  <a:ext cx="298654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Freeform: Shape 40"/>
                <p:cNvSpPr/>
                <p:nvPr/>
              </p:nvSpPr>
              <p:spPr>
                <a:xfrm>
                  <a:off x="234637" y="182583"/>
                  <a:ext cx="298654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1" name="Rectangle 37"/>
              <p:cNvSpPr/>
              <p:nvPr/>
            </p:nvSpPr>
            <p:spPr>
              <a:xfrm>
                <a:off x="5802846" y="4184231"/>
                <a:ext cx="3170995" cy="542695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分類問題：預測收件人開信</a:t>
                </a:r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與否</a:t>
                </a:r>
                <a:endParaRPr lang="zh-TW" altLang="en-US" sz="2000" b="1" dirty="0">
                  <a:solidFill>
                    <a:srgbClr val="52C3CB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1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問題背景與定義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Google Shape;603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3" y="742913"/>
            <a:ext cx="2736304" cy="40610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434343">
                <a:alpha val="49803"/>
              </a:srgbClr>
            </a:outerShdw>
          </a:effectLst>
        </p:spPr>
      </p:pic>
      <p:sp>
        <p:nvSpPr>
          <p:cNvPr id="63" name="Google Shape;604;p103"/>
          <p:cNvSpPr/>
          <p:nvPr/>
        </p:nvSpPr>
        <p:spPr>
          <a:xfrm>
            <a:off x="446921" y="2328367"/>
            <a:ext cx="2921565" cy="1040921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64" tIns="243764" rIns="243764" bIns="243764" anchor="ctr" anchorCtr="0">
            <a:noAutofit/>
          </a:bodyPr>
          <a:lstStyle/>
          <a:p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87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30"/>
          <p:cNvGrpSpPr/>
          <p:nvPr/>
        </p:nvGrpSpPr>
        <p:grpSpPr>
          <a:xfrm>
            <a:off x="611561" y="1275606"/>
            <a:ext cx="4043427" cy="3243311"/>
            <a:chOff x="6023992" y="1779771"/>
            <a:chExt cx="3459394" cy="2721895"/>
          </a:xfrm>
        </p:grpSpPr>
        <p:grpSp>
          <p:nvGrpSpPr>
            <p:cNvPr id="63" name="Group 31"/>
            <p:cNvGrpSpPr/>
            <p:nvPr/>
          </p:nvGrpSpPr>
          <p:grpSpPr>
            <a:xfrm>
              <a:off x="6023992" y="1853570"/>
              <a:ext cx="1778271" cy="1197695"/>
              <a:chOff x="5403632" y="2125741"/>
              <a:chExt cx="1778271" cy="1197695"/>
            </a:xfrm>
          </p:grpSpPr>
          <p:grpSp>
            <p:nvGrpSpPr>
              <p:cNvPr id="79" name="Group 53"/>
              <p:cNvGrpSpPr/>
              <p:nvPr/>
            </p:nvGrpSpPr>
            <p:grpSpPr>
              <a:xfrm>
                <a:off x="5403632" y="2924222"/>
                <a:ext cx="399214" cy="399214"/>
                <a:chOff x="0" y="1722219"/>
                <a:chExt cx="767929" cy="767929"/>
              </a:xfrm>
            </p:grpSpPr>
            <p:sp>
              <p:nvSpPr>
                <p:cNvPr id="81" name="Freeform: Shape 57"/>
                <p:cNvSpPr/>
                <p:nvPr/>
              </p:nvSpPr>
              <p:spPr>
                <a:xfrm>
                  <a:off x="0" y="1722219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" name="Freeform: Shape 58"/>
                <p:cNvSpPr/>
                <p:nvPr/>
              </p:nvSpPr>
              <p:spPr>
                <a:xfrm>
                  <a:off x="234637" y="1949555"/>
                  <a:ext cx="298652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80" name="Rectangle 55"/>
              <p:cNvSpPr/>
              <p:nvPr/>
            </p:nvSpPr>
            <p:spPr>
              <a:xfrm>
                <a:off x="5813873" y="2125741"/>
                <a:ext cx="1368030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 smtClean="0">
                    <a:solidFill>
                      <a:srgbClr val="0187AC"/>
                    </a:solidFill>
                    <a:ea typeface="微软雅黑" panose="020B0503020204020204" pitchFamily="34" charset="-122"/>
                  </a:rPr>
                  <a:t>利用預測開信以過濾目標客群</a:t>
                </a:r>
                <a:endParaRPr lang="zh-TW" altLang="en-US" sz="2000" b="1" dirty="0">
                  <a:solidFill>
                    <a:srgbClr val="0187AC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4" name="Group 32"/>
            <p:cNvGrpSpPr/>
            <p:nvPr/>
          </p:nvGrpSpPr>
          <p:grpSpPr>
            <a:xfrm>
              <a:off x="6023992" y="1779771"/>
              <a:ext cx="1778271" cy="1179652"/>
              <a:chOff x="5403632" y="2153443"/>
              <a:chExt cx="1778271" cy="1179652"/>
            </a:xfrm>
          </p:grpSpPr>
          <p:grpSp>
            <p:nvGrpSpPr>
              <p:cNvPr id="75" name="Group 47"/>
              <p:cNvGrpSpPr/>
              <p:nvPr/>
            </p:nvGrpSpPr>
            <p:grpSpPr>
              <a:xfrm>
                <a:off x="5403632" y="2153443"/>
                <a:ext cx="399214" cy="399214"/>
                <a:chOff x="-1" y="-1756510"/>
                <a:chExt cx="767929" cy="767929"/>
              </a:xfrm>
            </p:grpSpPr>
            <p:sp>
              <p:nvSpPr>
                <p:cNvPr id="77" name="Freeform: Shape 51"/>
                <p:cNvSpPr/>
                <p:nvPr/>
              </p:nvSpPr>
              <p:spPr>
                <a:xfrm>
                  <a:off x="-1" y="-175651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Freeform: Shape 52"/>
                <p:cNvSpPr/>
                <p:nvPr/>
              </p:nvSpPr>
              <p:spPr>
                <a:xfrm>
                  <a:off x="234638" y="-1563968"/>
                  <a:ext cx="298654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76" name="Rectangle 49"/>
              <p:cNvSpPr/>
              <p:nvPr/>
            </p:nvSpPr>
            <p:spPr>
              <a:xfrm>
                <a:off x="5813873" y="3117651"/>
                <a:ext cx="1368030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 smtClean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降低目標客群反感或退訂等負面行為</a:t>
                </a:r>
                <a:endParaRPr lang="zh-CN" altLang="en-US" sz="2000" b="1" dirty="0">
                  <a:solidFill>
                    <a:srgbClr val="41B7D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6" name="Group 34"/>
            <p:cNvGrpSpPr/>
            <p:nvPr/>
          </p:nvGrpSpPr>
          <p:grpSpPr>
            <a:xfrm>
              <a:off x="6023993" y="3582112"/>
              <a:ext cx="3459393" cy="919554"/>
              <a:chOff x="5403633" y="3470292"/>
              <a:chExt cx="3459393" cy="919554"/>
            </a:xfrm>
          </p:grpSpPr>
          <p:grpSp>
            <p:nvGrpSpPr>
              <p:cNvPr id="67" name="Group 35"/>
              <p:cNvGrpSpPr/>
              <p:nvPr/>
            </p:nvGrpSpPr>
            <p:grpSpPr>
              <a:xfrm>
                <a:off x="5403633" y="3614960"/>
                <a:ext cx="399214" cy="399214"/>
                <a:chOff x="1" y="-1277811"/>
                <a:chExt cx="767929" cy="767929"/>
              </a:xfrm>
            </p:grpSpPr>
            <p:sp>
              <p:nvSpPr>
                <p:cNvPr id="69" name="Freeform: Shape 39"/>
                <p:cNvSpPr/>
                <p:nvPr/>
              </p:nvSpPr>
              <p:spPr>
                <a:xfrm>
                  <a:off x="1" y="-1277811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Freeform: Shape 40"/>
                <p:cNvSpPr/>
                <p:nvPr/>
              </p:nvSpPr>
              <p:spPr>
                <a:xfrm>
                  <a:off x="234638" y="-1050476"/>
                  <a:ext cx="298654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68" name="Rectangle 37"/>
              <p:cNvSpPr/>
              <p:nvPr/>
            </p:nvSpPr>
            <p:spPr>
              <a:xfrm>
                <a:off x="5802848" y="3470292"/>
                <a:ext cx="3060178" cy="91955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此技術可應用至簡訊、</a:t>
                </a:r>
                <a:r>
                  <a:rPr lang="en-US" altLang="zh-TW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Line</a:t>
                </a:r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廣告</a:t>
                </a:r>
                <a:endParaRPr lang="en-US" altLang="zh-TW" sz="2000" b="1" dirty="0" smtClean="0">
                  <a:solidFill>
                    <a:srgbClr val="52C3CB"/>
                  </a:solidFill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等其他行銷通路</a:t>
                </a:r>
                <a:r>
                  <a:rPr lang="zh-TW" altLang="en-US" sz="2000" b="1" dirty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上</a:t>
                </a:r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。</a:t>
                </a:r>
                <a:endParaRPr lang="zh-TW" altLang="en-US" sz="2000" b="1" dirty="0">
                  <a:solidFill>
                    <a:srgbClr val="52C3CB"/>
                  </a:solidFill>
                  <a:ea typeface="微软雅黑" panose="020B0503020204020204" pitchFamily="34" charset="-122"/>
                </a:endParaRPr>
              </a:p>
              <a:p>
                <a:endParaRPr lang="zh-TW" altLang="en-US" sz="2000" b="1" dirty="0">
                  <a:solidFill>
                    <a:srgbClr val="52C3CB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6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目標與延伸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500" y1="45667" x2="41500" y2="45667"/>
                        <a14:foregroundMark x1="47000" y1="46333" x2="47000" y2="46333"/>
                        <a14:foregroundMark x1="50667" y1="46333" x2="50667" y2="46333"/>
                        <a14:foregroundMark x1="57500" y1="46333" x2="5750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0045" y="27690906"/>
            <a:ext cx="1927608" cy="19276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33" y="1851670"/>
            <a:ext cx="2852226" cy="28522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72" y="2553647"/>
            <a:ext cx="2166321" cy="14482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410" y="1185425"/>
            <a:ext cx="1056536" cy="1056536"/>
          </a:xfrm>
          <a:prstGeom prst="roundRect">
            <a:avLst>
              <a:gd name="adj" fmla="val 243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1610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43">
            <a:extLst>
              <a:ext uri="{FF2B5EF4-FFF2-40B4-BE49-F238E27FC236}">
                <a16:creationId xmlns:a16="http://schemas.microsoft.com/office/drawing/2014/main" id="{E5C82AEB-69D0-42EA-BBFD-EEDB9335E1AE}"/>
              </a:ext>
            </a:extLst>
          </p:cNvPr>
          <p:cNvSpPr txBox="1"/>
          <p:nvPr/>
        </p:nvSpPr>
        <p:spPr>
          <a:xfrm>
            <a:off x="3860297" y="1419628"/>
            <a:ext cx="469119" cy="577081"/>
          </a:xfrm>
          <a:prstGeom prst="rect">
            <a:avLst/>
          </a:prstGeom>
          <a:noFill/>
        </p:spPr>
        <p:txBody>
          <a:bodyPr wrap="none" lIns="91428" tIns="45714" rIns="91428" bIns="45714">
            <a:normAutofit fontScale="85000" lnSpcReduction="20000"/>
          </a:bodyPr>
          <a:lstStyle/>
          <a:p>
            <a:pPr algn="ctr"/>
            <a:r>
              <a:rPr lang="id-ID" sz="4400" spc="-30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14" name="TextBox 44">
            <a:extLst>
              <a:ext uri="{FF2B5EF4-FFF2-40B4-BE49-F238E27FC236}">
                <a16:creationId xmlns:a16="http://schemas.microsoft.com/office/drawing/2014/main" id="{59A34796-AF46-403E-9181-306BC813E260}"/>
              </a:ext>
            </a:extLst>
          </p:cNvPr>
          <p:cNvSpPr txBox="1"/>
          <p:nvPr/>
        </p:nvSpPr>
        <p:spPr>
          <a:xfrm>
            <a:off x="3834450" y="2884860"/>
            <a:ext cx="520816" cy="577081"/>
          </a:xfrm>
          <a:prstGeom prst="rect">
            <a:avLst/>
          </a:prstGeom>
          <a:noFill/>
        </p:spPr>
        <p:txBody>
          <a:bodyPr wrap="none" lIns="91428" tIns="45714" rIns="91428" bIns="45714">
            <a:normAutofit fontScale="85000" lnSpcReduction="20000"/>
          </a:bodyPr>
          <a:lstStyle/>
          <a:p>
            <a:pPr algn="ctr"/>
            <a:r>
              <a:rPr lang="id-ID" sz="4400" spc="-300">
                <a:solidFill>
                  <a:schemeClr val="accent4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16" name="TextBox 46">
            <a:extLst>
              <a:ext uri="{FF2B5EF4-FFF2-40B4-BE49-F238E27FC236}">
                <a16:creationId xmlns:a16="http://schemas.microsoft.com/office/drawing/2014/main" id="{8B527EB3-B4B6-43A8-81E5-50C2E5FA0DAC}"/>
              </a:ext>
            </a:extLst>
          </p:cNvPr>
          <p:cNvSpPr txBox="1"/>
          <p:nvPr/>
        </p:nvSpPr>
        <p:spPr>
          <a:xfrm>
            <a:off x="6137267" y="1275606"/>
            <a:ext cx="519613" cy="577081"/>
          </a:xfrm>
          <a:prstGeom prst="rect">
            <a:avLst/>
          </a:prstGeom>
          <a:noFill/>
        </p:spPr>
        <p:txBody>
          <a:bodyPr wrap="none" lIns="91428" tIns="45714" rIns="91428" bIns="45714">
            <a:noAutofit/>
          </a:bodyPr>
          <a:lstStyle/>
          <a:p>
            <a:pPr algn="ctr"/>
            <a:r>
              <a:rPr lang="id-ID" sz="3700" spc="-300" dirty="0">
                <a:solidFill>
                  <a:schemeClr val="accent5"/>
                </a:solidFill>
                <a:latin typeface="Impact" panose="020B0806030902050204" pitchFamily="34" charset="0"/>
              </a:rPr>
              <a:t>0</a:t>
            </a:r>
            <a:r>
              <a:rPr lang="en-US" sz="3700" spc="-300" dirty="0">
                <a:solidFill>
                  <a:schemeClr val="accent5"/>
                </a:solidFill>
                <a:latin typeface="Impact" panose="020B0806030902050204" pitchFamily="34" charset="0"/>
              </a:rPr>
              <a:t>3</a:t>
            </a:r>
            <a:endParaRPr lang="id-ID" sz="3700" spc="-300" dirty="0">
              <a:solidFill>
                <a:schemeClr val="accent5"/>
              </a:solidFill>
              <a:latin typeface="Impact" panose="020B0806030902050204" pitchFamily="34" charset="0"/>
            </a:endParaRPr>
          </a:p>
        </p:txBody>
      </p:sp>
      <p:sp>
        <p:nvSpPr>
          <p:cNvPr id="117" name="TextBox 47">
            <a:extLst>
              <a:ext uri="{FF2B5EF4-FFF2-40B4-BE49-F238E27FC236}">
                <a16:creationId xmlns:a16="http://schemas.microsoft.com/office/drawing/2014/main" id="{80B26321-924F-458C-964E-E434D17276D1}"/>
              </a:ext>
            </a:extLst>
          </p:cNvPr>
          <p:cNvSpPr txBox="1"/>
          <p:nvPr/>
        </p:nvSpPr>
        <p:spPr>
          <a:xfrm>
            <a:off x="6129452" y="2884860"/>
            <a:ext cx="535243" cy="577081"/>
          </a:xfrm>
          <a:prstGeom prst="rect">
            <a:avLst/>
          </a:prstGeom>
          <a:noFill/>
        </p:spPr>
        <p:txBody>
          <a:bodyPr wrap="none" lIns="91428" tIns="45714" rIns="91428" bIns="45714">
            <a:normAutofit fontScale="85000" lnSpcReduction="20000"/>
          </a:bodyPr>
          <a:lstStyle/>
          <a:p>
            <a:pPr algn="ctr"/>
            <a:r>
              <a:rPr lang="id-ID" sz="4400" spc="-300" dirty="0">
                <a:solidFill>
                  <a:schemeClr val="accent5"/>
                </a:solidFill>
                <a:latin typeface="Impact" panose="020B0806030902050204" pitchFamily="34" charset="0"/>
              </a:rPr>
              <a:t>0</a:t>
            </a:r>
            <a:r>
              <a:rPr lang="en-US" sz="4400" spc="-300" dirty="0">
                <a:solidFill>
                  <a:schemeClr val="accent5"/>
                </a:solidFill>
                <a:latin typeface="Impact" panose="020B0806030902050204" pitchFamily="34" charset="0"/>
              </a:rPr>
              <a:t>4</a:t>
            </a:r>
            <a:endParaRPr lang="id-ID" sz="4400" spc="-300" dirty="0">
              <a:solidFill>
                <a:schemeClr val="accent5"/>
              </a:solidFill>
              <a:latin typeface="Impact" panose="020B0806030902050204" pitchFamily="34" charset="0"/>
            </a:endParaRPr>
          </a:p>
        </p:txBody>
      </p:sp>
      <p:sp>
        <p:nvSpPr>
          <p:cNvPr id="135" name="TextBox 58">
            <a:extLst>
              <a:ext uri="{FF2B5EF4-FFF2-40B4-BE49-F238E27FC236}">
                <a16:creationId xmlns:a16="http://schemas.microsoft.com/office/drawing/2014/main" id="{303EE45C-AD8E-4857-AC5C-9C2AEAB29EED}"/>
              </a:ext>
            </a:extLst>
          </p:cNvPr>
          <p:cNvSpPr txBox="1">
            <a:spLocks/>
          </p:cNvSpPr>
          <p:nvPr/>
        </p:nvSpPr>
        <p:spPr>
          <a:xfrm>
            <a:off x="4427990" y="1491094"/>
            <a:ext cx="1721197" cy="271523"/>
          </a:xfrm>
          <a:prstGeom prst="rect">
            <a:avLst/>
          </a:prstGeom>
        </p:spPr>
        <p:txBody>
          <a:bodyPr vert="horz" wrap="none" lIns="0" tIns="0" rIns="0" bIns="0" anchor="ctr" anchorCtr="0"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zh-TW" altLang="en-US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資料時間</a:t>
            </a:r>
            <a:endParaRPr lang="zh-CN" altLang="en-US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136" name="TextBox 59">
            <a:extLst>
              <a:ext uri="{FF2B5EF4-FFF2-40B4-BE49-F238E27FC236}">
                <a16:creationId xmlns:a16="http://schemas.microsoft.com/office/drawing/2014/main" id="{6274B5AB-4C89-4BBB-80C6-CA000BFD4863}"/>
              </a:ext>
            </a:extLst>
          </p:cNvPr>
          <p:cNvSpPr txBox="1">
            <a:spLocks/>
          </p:cNvSpPr>
          <p:nvPr/>
        </p:nvSpPr>
        <p:spPr>
          <a:xfrm>
            <a:off x="4427990" y="1819857"/>
            <a:ext cx="1744624" cy="535869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/>
          <a:p>
            <a:pPr defTabSz="914241">
              <a:lnSpc>
                <a:spcPct val="120000"/>
              </a:lnSpc>
            </a:pPr>
            <a:r>
              <a:rPr lang="en-US" altLang="zh-CN" sz="1400" dirty="0">
                <a:ea typeface="微软雅黑" panose="020B0503020204020204" pitchFamily="34" charset="-122"/>
              </a:rPr>
              <a:t>2018/1/1 ~ 2019/3/31</a:t>
            </a:r>
          </a:p>
        </p:txBody>
      </p:sp>
      <p:grpSp>
        <p:nvGrpSpPr>
          <p:cNvPr id="120" name="Group 60">
            <a:extLst>
              <a:ext uri="{FF2B5EF4-FFF2-40B4-BE49-F238E27FC236}">
                <a16:creationId xmlns:a16="http://schemas.microsoft.com/office/drawing/2014/main" id="{E0155E41-8871-4728-91E7-7FEEF3DD50FF}"/>
              </a:ext>
            </a:extLst>
          </p:cNvPr>
          <p:cNvGrpSpPr/>
          <p:nvPr/>
        </p:nvGrpSpPr>
        <p:grpSpPr>
          <a:xfrm>
            <a:off x="4427990" y="2929392"/>
            <a:ext cx="1721197" cy="807392"/>
            <a:chOff x="719668" y="1675964"/>
            <a:chExt cx="2501622" cy="1076522"/>
          </a:xfrm>
        </p:grpSpPr>
        <p:sp>
          <p:nvSpPr>
            <p:cNvPr id="133" name="TextBox 61">
              <a:extLst>
                <a:ext uri="{FF2B5EF4-FFF2-40B4-BE49-F238E27FC236}">
                  <a16:creationId xmlns:a16="http://schemas.microsoft.com/office/drawing/2014/main" id="{71E0D9CE-2CF7-42CE-9089-72829608A823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0" tIns="0" rIns="0" bIns="0" anchor="ctr" anchorCtr="0">
              <a:normAutofit lnSpcReduction="10000"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accent4"/>
                  </a:solidFill>
                  <a:ea typeface="微软雅黑" panose="020B0503020204020204" pitchFamily="34" charset="-122"/>
                </a:rPr>
                <a:t>資料格式</a:t>
              </a:r>
            </a:p>
          </p:txBody>
        </p:sp>
        <p:sp>
          <p:nvSpPr>
            <p:cNvPr id="134" name="TextBox 62">
              <a:extLst>
                <a:ext uri="{FF2B5EF4-FFF2-40B4-BE49-F238E27FC236}">
                  <a16:creationId xmlns:a16="http://schemas.microsoft.com/office/drawing/2014/main" id="{65F50AEB-2D2F-480E-9E8E-EB4A77644C91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/>
            </a:bodyPr>
            <a:lstStyle/>
            <a:p>
              <a:pPr defTabSz="914241">
                <a:lnSpc>
                  <a:spcPct val="120000"/>
                </a:lnSpc>
              </a:pPr>
              <a:r>
                <a:rPr lang="en-US" altLang="zh-TW" sz="1400" dirty="0" smtClean="0">
                  <a:ea typeface="微软雅黑" panose="020B0503020204020204" pitchFamily="34" charset="-122"/>
                </a:rPr>
                <a:t>CSV File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29" name="TextBox 67">
            <a:extLst>
              <a:ext uri="{FF2B5EF4-FFF2-40B4-BE49-F238E27FC236}">
                <a16:creationId xmlns:a16="http://schemas.microsoft.com/office/drawing/2014/main" id="{F0C211D1-BB91-4AA4-850A-618F29D1BC0F}"/>
              </a:ext>
            </a:extLst>
          </p:cNvPr>
          <p:cNvSpPr txBox="1">
            <a:spLocks/>
          </p:cNvSpPr>
          <p:nvPr/>
        </p:nvSpPr>
        <p:spPr>
          <a:xfrm>
            <a:off x="6696242" y="1491094"/>
            <a:ext cx="1721197" cy="271523"/>
          </a:xfrm>
          <a:prstGeom prst="rect">
            <a:avLst/>
          </a:prstGeom>
        </p:spPr>
        <p:txBody>
          <a:bodyPr vert="horz" wrap="none" lIns="0" tIns="0" rIns="0" bIns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chemeClr val="accent1"/>
                </a:solidFill>
                <a:ea typeface="微软雅黑" panose="020B0503020204020204" pitchFamily="34" charset="-122"/>
              </a:rPr>
              <a:t>資料筆數</a:t>
            </a:r>
          </a:p>
        </p:txBody>
      </p:sp>
      <p:sp>
        <p:nvSpPr>
          <p:cNvPr id="130" name="TextBox 68">
            <a:extLst>
              <a:ext uri="{FF2B5EF4-FFF2-40B4-BE49-F238E27FC236}">
                <a16:creationId xmlns:a16="http://schemas.microsoft.com/office/drawing/2014/main" id="{BFF10583-2505-4213-A288-BB7EA55A7A2E}"/>
              </a:ext>
            </a:extLst>
          </p:cNvPr>
          <p:cNvSpPr txBox="1">
            <a:spLocks/>
          </p:cNvSpPr>
          <p:nvPr/>
        </p:nvSpPr>
        <p:spPr>
          <a:xfrm>
            <a:off x="6696242" y="1819857"/>
            <a:ext cx="2052222" cy="535869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/>
          <a:p>
            <a:pPr defTabSz="914241">
              <a:lnSpc>
                <a:spcPct val="120000"/>
              </a:lnSpc>
            </a:pPr>
            <a:r>
              <a:rPr lang="en-US" altLang="zh-TW" sz="1200" dirty="0">
                <a:ea typeface="微软雅黑" panose="020B0503020204020204" pitchFamily="34" charset="-122"/>
              </a:rPr>
              <a:t>1</a:t>
            </a:r>
            <a:r>
              <a:rPr lang="zh-TW" altLang="en-US" sz="1200" dirty="0">
                <a:ea typeface="微软雅黑" panose="020B0503020204020204" pitchFamily="34" charset="-122"/>
              </a:rPr>
              <a:t>億</a:t>
            </a:r>
            <a:r>
              <a:rPr lang="en-US" altLang="zh-TW" sz="1200" dirty="0">
                <a:ea typeface="微软雅黑" panose="020B0503020204020204" pitchFamily="34" charset="-122"/>
              </a:rPr>
              <a:t>7</a:t>
            </a:r>
            <a:r>
              <a:rPr lang="zh-TW" altLang="en-US" sz="1200" dirty="0">
                <a:ea typeface="微软雅黑" panose="020B0503020204020204" pitchFamily="34" charset="-122"/>
              </a:rPr>
              <a:t>千萬</a:t>
            </a:r>
            <a:r>
              <a:rPr lang="zh-TW" altLang="en-US" sz="1200" dirty="0" smtClean="0">
                <a:ea typeface="微软雅黑" panose="020B0503020204020204" pitchFamily="34" charset="-122"/>
              </a:rPr>
              <a:t>筆</a:t>
            </a:r>
            <a:endParaRPr lang="en-US" altLang="zh-TW" sz="1200" dirty="0" smtClean="0">
              <a:ea typeface="微软雅黑" panose="020B0503020204020204" pitchFamily="34" charset="-122"/>
            </a:endParaRPr>
          </a:p>
          <a:p>
            <a:pPr defTabSz="914241">
              <a:lnSpc>
                <a:spcPct val="120000"/>
              </a:lnSpc>
            </a:pPr>
            <a:r>
              <a:rPr lang="zh-TW" altLang="en-US" sz="1200" dirty="0" smtClean="0"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ea typeface="微软雅黑" panose="020B0503020204020204" pitchFamily="34" charset="-122"/>
              </a:rPr>
              <a:t>(</a:t>
            </a:r>
            <a:r>
              <a:rPr lang="zh-TW" altLang="en-US" sz="1200" dirty="0">
                <a:ea typeface="微软雅黑" panose="020B0503020204020204" pitchFamily="34" charset="-122"/>
              </a:rPr>
              <a:t>每筆資料代表一封寄出的信</a:t>
            </a:r>
            <a:r>
              <a:rPr lang="en-US" altLang="zh-TW" sz="1200" dirty="0">
                <a:ea typeface="微软雅黑" panose="020B0503020204020204" pitchFamily="34" charset="-122"/>
              </a:rPr>
              <a:t>)</a:t>
            </a:r>
            <a:endParaRPr lang="zh-CN" altLang="en-US" sz="1200" dirty="0">
              <a:ea typeface="微软雅黑" panose="020B0503020204020204" pitchFamily="34" charset="-122"/>
            </a:endParaRPr>
          </a:p>
        </p:txBody>
      </p:sp>
      <p:grpSp>
        <p:nvGrpSpPr>
          <p:cNvPr id="123" name="Group 69">
            <a:extLst>
              <a:ext uri="{FF2B5EF4-FFF2-40B4-BE49-F238E27FC236}">
                <a16:creationId xmlns:a16="http://schemas.microsoft.com/office/drawing/2014/main" id="{3F414CA8-B87F-40AC-80C8-5D065B5A49B0}"/>
              </a:ext>
            </a:extLst>
          </p:cNvPr>
          <p:cNvGrpSpPr/>
          <p:nvPr/>
        </p:nvGrpSpPr>
        <p:grpSpPr>
          <a:xfrm>
            <a:off x="6696242" y="2929393"/>
            <a:ext cx="1721197" cy="866493"/>
            <a:chOff x="719668" y="1675964"/>
            <a:chExt cx="2501622" cy="1155323"/>
          </a:xfrm>
        </p:grpSpPr>
        <p:sp>
          <p:nvSpPr>
            <p:cNvPr id="127" name="TextBox 70">
              <a:extLst>
                <a:ext uri="{FF2B5EF4-FFF2-40B4-BE49-F238E27FC236}">
                  <a16:creationId xmlns:a16="http://schemas.microsoft.com/office/drawing/2014/main" id="{F9900CFE-5E82-449A-BAEE-C3183D19BFC7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0" tIns="0" rIns="0" bIns="0" anchor="ctr" anchorCtr="0">
              <a:normAutofit lnSpcReduction="10000"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accent5"/>
                  </a:solidFill>
                  <a:ea typeface="微软雅黑" panose="020B0503020204020204" pitchFamily="34" charset="-122"/>
                </a:rPr>
                <a:t>資料欄位</a:t>
              </a:r>
            </a:p>
          </p:txBody>
        </p:sp>
        <p:sp>
          <p:nvSpPr>
            <p:cNvPr id="128" name="TextBox 71">
              <a:extLst>
                <a:ext uri="{FF2B5EF4-FFF2-40B4-BE49-F238E27FC236}">
                  <a16:creationId xmlns:a16="http://schemas.microsoft.com/office/drawing/2014/main" id="{930C9BA4-22EF-49D9-BE93-03F581D9FF40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2116794"/>
              <a:ext cx="2501622" cy="714493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Autofit/>
            </a:bodyPr>
            <a:lstStyle/>
            <a:p>
              <a:pPr defTabSz="914241">
                <a:lnSpc>
                  <a:spcPct val="120000"/>
                </a:lnSpc>
              </a:pPr>
              <a:r>
                <a:rPr lang="zh-TW" altLang="en-US" sz="1200" dirty="0">
                  <a:ea typeface="微软雅黑" panose="020B0503020204020204" pitchFamily="34" charset="-122"/>
                </a:rPr>
                <a:t>寄件人</a:t>
              </a:r>
              <a:r>
                <a:rPr lang="zh-TW" altLang="en-US" sz="1200" dirty="0" smtClean="0">
                  <a:ea typeface="微软雅黑" panose="020B0503020204020204" pitchFamily="34" charset="-122"/>
                </a:rPr>
                <a:t>名稱</a:t>
              </a:r>
              <a:endParaRPr lang="en-US" altLang="zh-TW" sz="1200" dirty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 smtClean="0">
                  <a:ea typeface="微软雅黑" panose="020B0503020204020204" pitchFamily="34" charset="-122"/>
                </a:rPr>
                <a:t>寄件人</a:t>
              </a:r>
              <a:r>
                <a:rPr lang="en-US" altLang="zh-TW" sz="1200" dirty="0" smtClean="0">
                  <a:ea typeface="微软雅黑" panose="020B0503020204020204" pitchFamily="34" charset="-122"/>
                </a:rPr>
                <a:t>Emai</a:t>
              </a:r>
              <a:r>
                <a:rPr lang="en-US" altLang="zh-TW" sz="1200" dirty="0">
                  <a:ea typeface="微软雅黑" panose="020B0503020204020204" pitchFamily="34" charset="-122"/>
                </a:rPr>
                <a:t>l</a:t>
              </a:r>
              <a:endParaRPr lang="en-US" altLang="zh-TW" sz="1200" dirty="0" smtClean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 smtClean="0">
                  <a:ea typeface="微软雅黑" panose="020B0503020204020204" pitchFamily="34" charset="-122"/>
                </a:rPr>
                <a:t>收信人</a:t>
              </a:r>
              <a:endParaRPr lang="en-US" altLang="zh-TW" sz="1200" dirty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 smtClean="0">
                  <a:ea typeface="微软雅黑" panose="020B0503020204020204" pitchFamily="34" charset="-122"/>
                </a:rPr>
                <a:t>信件</a:t>
              </a:r>
              <a:r>
                <a:rPr lang="zh-TW" altLang="en-US" sz="1200" dirty="0">
                  <a:ea typeface="微软雅黑" panose="020B0503020204020204" pitchFamily="34" charset="-122"/>
                </a:rPr>
                <a:t>主</a:t>
              </a:r>
              <a:r>
                <a:rPr lang="zh-TW" altLang="en-US" sz="1200" dirty="0" smtClean="0">
                  <a:ea typeface="微软雅黑" panose="020B0503020204020204" pitchFamily="34" charset="-122"/>
                </a:rPr>
                <a:t>旨</a:t>
              </a:r>
              <a:endParaRPr lang="en-US" altLang="zh-TW" sz="1200" dirty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 smtClean="0">
                  <a:ea typeface="微软雅黑" panose="020B0503020204020204" pitchFamily="34" charset="-122"/>
                </a:rPr>
                <a:t>信件內容</a:t>
              </a:r>
              <a:endParaRPr lang="en-US" altLang="zh-TW" sz="1200" dirty="0" smtClean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 smtClean="0">
                  <a:ea typeface="微软雅黑" panose="020B0503020204020204" pitchFamily="34" charset="-122"/>
                </a:rPr>
                <a:t>寄信時間</a:t>
              </a:r>
              <a:endParaRPr lang="en-US" altLang="zh-TW" sz="1200" dirty="0" smtClean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>
                  <a:ea typeface="微软雅黑" panose="020B0503020204020204" pitchFamily="34" charset="-122"/>
                </a:rPr>
                <a:t>是否開</a:t>
              </a:r>
              <a:r>
                <a:rPr lang="zh-TW" altLang="en-US" sz="1200" dirty="0" smtClean="0">
                  <a:ea typeface="微软雅黑" panose="020B0503020204020204" pitchFamily="34" charset="-122"/>
                </a:rPr>
                <a:t>信</a:t>
              </a:r>
              <a:endParaRPr lang="en-US" altLang="zh-TW" sz="12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75">
            <a:extLst>
              <a:ext uri="{FF2B5EF4-FFF2-40B4-BE49-F238E27FC236}">
                <a16:creationId xmlns:a16="http://schemas.microsoft.com/office/drawing/2014/main" id="{60A838E8-BE13-4897-B9D5-33A082ADAAAC}"/>
              </a:ext>
            </a:extLst>
          </p:cNvPr>
          <p:cNvGrpSpPr/>
          <p:nvPr/>
        </p:nvGrpSpPr>
        <p:grpSpPr>
          <a:xfrm>
            <a:off x="474634" y="1455495"/>
            <a:ext cx="2745656" cy="3688006"/>
            <a:chOff x="4265562" y="1940657"/>
            <a:chExt cx="3660875" cy="4917341"/>
          </a:xfrm>
        </p:grpSpPr>
        <p:grpSp>
          <p:nvGrpSpPr>
            <p:cNvPr id="6" name="Group 76">
              <a:extLst>
                <a:ext uri="{FF2B5EF4-FFF2-40B4-BE49-F238E27FC236}">
                  <a16:creationId xmlns:a16="http://schemas.microsoft.com/office/drawing/2014/main" id="{4B41A351-1C8B-4FBB-AADE-61FF0935EE24}"/>
                </a:ext>
              </a:extLst>
            </p:cNvPr>
            <p:cNvGrpSpPr/>
            <p:nvPr/>
          </p:nvGrpSpPr>
          <p:grpSpPr>
            <a:xfrm>
              <a:off x="4265562" y="1940657"/>
              <a:ext cx="3660875" cy="3121872"/>
              <a:chOff x="4265562" y="1940657"/>
              <a:chExt cx="3660875" cy="3121872"/>
            </a:xfrm>
          </p:grpSpPr>
          <p:sp>
            <p:nvSpPr>
              <p:cNvPr id="22" name="Freeform: Shape 92">
                <a:extLst>
                  <a:ext uri="{FF2B5EF4-FFF2-40B4-BE49-F238E27FC236}">
                    <a16:creationId xmlns:a16="http://schemas.microsoft.com/office/drawing/2014/main" id="{B487F70B-1C5C-4FC6-A2A0-447F3F7BC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885" y="3828974"/>
                <a:ext cx="567942" cy="832017"/>
              </a:xfrm>
              <a:custGeom>
                <a:avLst/>
                <a:gdLst>
                  <a:gd name="T0" fmla="*/ 351 w 351"/>
                  <a:gd name="T1" fmla="*/ 514 h 514"/>
                  <a:gd name="T2" fmla="*/ 351 w 351"/>
                  <a:gd name="T3" fmla="*/ 316 h 514"/>
                  <a:gd name="T4" fmla="*/ 286 w 351"/>
                  <a:gd name="T5" fmla="*/ 257 h 514"/>
                  <a:gd name="T6" fmla="*/ 66 w 351"/>
                  <a:gd name="T7" fmla="*/ 257 h 514"/>
                  <a:gd name="T8" fmla="*/ 0 w 351"/>
                  <a:gd name="T9" fmla="*/ 199 h 514"/>
                  <a:gd name="T10" fmla="*/ 0 w 351"/>
                  <a:gd name="T1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1" h="514">
                    <a:moveTo>
                      <a:pt x="351" y="514"/>
                    </a:moveTo>
                    <a:cubicBezTo>
                      <a:pt x="351" y="316"/>
                      <a:pt x="351" y="316"/>
                      <a:pt x="351" y="316"/>
                    </a:cubicBezTo>
                    <a:cubicBezTo>
                      <a:pt x="351" y="283"/>
                      <a:pt x="322" y="257"/>
                      <a:pt x="286" y="257"/>
                    </a:cubicBezTo>
                    <a:cubicBezTo>
                      <a:pt x="66" y="257"/>
                      <a:pt x="66" y="257"/>
                      <a:pt x="66" y="257"/>
                    </a:cubicBezTo>
                    <a:cubicBezTo>
                      <a:pt x="30" y="257"/>
                      <a:pt x="0" y="231"/>
                      <a:pt x="0" y="19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412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93">
                <a:extLst>
                  <a:ext uri="{FF2B5EF4-FFF2-40B4-BE49-F238E27FC236}">
                    <a16:creationId xmlns:a16="http://schemas.microsoft.com/office/drawing/2014/main" id="{0B41BA89-A009-440E-AC14-D822A557E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351" y="3828974"/>
                <a:ext cx="567942" cy="832017"/>
              </a:xfrm>
              <a:custGeom>
                <a:avLst/>
                <a:gdLst>
                  <a:gd name="T0" fmla="*/ 0 w 351"/>
                  <a:gd name="T1" fmla="*/ 514 h 514"/>
                  <a:gd name="T2" fmla="*/ 0 w 351"/>
                  <a:gd name="T3" fmla="*/ 316 h 514"/>
                  <a:gd name="T4" fmla="*/ 65 w 351"/>
                  <a:gd name="T5" fmla="*/ 257 h 514"/>
                  <a:gd name="T6" fmla="*/ 285 w 351"/>
                  <a:gd name="T7" fmla="*/ 257 h 514"/>
                  <a:gd name="T8" fmla="*/ 351 w 351"/>
                  <a:gd name="T9" fmla="*/ 199 h 514"/>
                  <a:gd name="T10" fmla="*/ 351 w 351"/>
                  <a:gd name="T1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1" h="514">
                    <a:moveTo>
                      <a:pt x="0" y="514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283"/>
                      <a:pt x="29" y="257"/>
                      <a:pt x="65" y="257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21" y="257"/>
                      <a:pt x="351" y="231"/>
                      <a:pt x="351" y="199"/>
                    </a:cubicBezTo>
                    <a:cubicBezTo>
                      <a:pt x="351" y="0"/>
                      <a:pt x="351" y="0"/>
                      <a:pt x="351" y="0"/>
                    </a:cubicBezTo>
                  </a:path>
                </a:pathLst>
              </a:custGeom>
              <a:noFill/>
              <a:ln w="41275" cap="flat">
                <a:solidFill>
                  <a:srgbClr val="5895C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94">
                <a:extLst>
                  <a:ext uri="{FF2B5EF4-FFF2-40B4-BE49-F238E27FC236}">
                    <a16:creationId xmlns:a16="http://schemas.microsoft.com/office/drawing/2014/main" id="{44DE1E25-B9BD-4782-890A-ADCF5559E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7101" y="2976458"/>
                <a:ext cx="381040" cy="555884"/>
              </a:xfrm>
              <a:custGeom>
                <a:avLst/>
                <a:gdLst>
                  <a:gd name="T0" fmla="*/ 235 w 235"/>
                  <a:gd name="T1" fmla="*/ 344 h 344"/>
                  <a:gd name="T2" fmla="*/ 235 w 235"/>
                  <a:gd name="T3" fmla="*/ 211 h 344"/>
                  <a:gd name="T4" fmla="*/ 191 w 235"/>
                  <a:gd name="T5" fmla="*/ 172 h 344"/>
                  <a:gd name="T6" fmla="*/ 44 w 235"/>
                  <a:gd name="T7" fmla="*/ 172 h 344"/>
                  <a:gd name="T8" fmla="*/ 0 w 235"/>
                  <a:gd name="T9" fmla="*/ 133 h 344"/>
                  <a:gd name="T10" fmla="*/ 0 w 235"/>
                  <a:gd name="T11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344">
                    <a:moveTo>
                      <a:pt x="235" y="344"/>
                    </a:move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189"/>
                      <a:pt x="215" y="172"/>
                      <a:pt x="191" y="172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20" y="172"/>
                      <a:pt x="0" y="154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412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95">
                <a:extLst>
                  <a:ext uri="{FF2B5EF4-FFF2-40B4-BE49-F238E27FC236}">
                    <a16:creationId xmlns:a16="http://schemas.microsoft.com/office/drawing/2014/main" id="{5E1C2443-7B12-4515-B28E-F1DE4BA68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3297" y="3323735"/>
                <a:ext cx="378628" cy="557090"/>
              </a:xfrm>
              <a:custGeom>
                <a:avLst/>
                <a:gdLst>
                  <a:gd name="T0" fmla="*/ 0 w 234"/>
                  <a:gd name="T1" fmla="*/ 344 h 344"/>
                  <a:gd name="T2" fmla="*/ 0 w 234"/>
                  <a:gd name="T3" fmla="*/ 211 h 344"/>
                  <a:gd name="T4" fmla="*/ 43 w 234"/>
                  <a:gd name="T5" fmla="*/ 172 h 344"/>
                  <a:gd name="T6" fmla="*/ 191 w 234"/>
                  <a:gd name="T7" fmla="*/ 172 h 344"/>
                  <a:gd name="T8" fmla="*/ 234 w 234"/>
                  <a:gd name="T9" fmla="*/ 133 h 344"/>
                  <a:gd name="T10" fmla="*/ 234 w 234"/>
                  <a:gd name="T11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44">
                    <a:moveTo>
                      <a:pt x="0" y="344"/>
                    </a:moveTo>
                    <a:cubicBezTo>
                      <a:pt x="0" y="211"/>
                      <a:pt x="0" y="211"/>
                      <a:pt x="0" y="211"/>
                    </a:cubicBezTo>
                    <a:cubicBezTo>
                      <a:pt x="0" y="190"/>
                      <a:pt x="19" y="172"/>
                      <a:pt x="43" y="172"/>
                    </a:cubicBezTo>
                    <a:cubicBezTo>
                      <a:pt x="191" y="172"/>
                      <a:pt x="191" y="172"/>
                      <a:pt x="191" y="172"/>
                    </a:cubicBezTo>
                    <a:cubicBezTo>
                      <a:pt x="215" y="172"/>
                      <a:pt x="234" y="154"/>
                      <a:pt x="234" y="133"/>
                    </a:cubicBezTo>
                    <a:cubicBezTo>
                      <a:pt x="234" y="0"/>
                      <a:pt x="234" y="0"/>
                      <a:pt x="234" y="0"/>
                    </a:cubicBezTo>
                  </a:path>
                </a:pathLst>
              </a:custGeom>
              <a:noFill/>
              <a:ln w="412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96">
                <a:extLst>
                  <a:ext uri="{FF2B5EF4-FFF2-40B4-BE49-F238E27FC236}">
                    <a16:creationId xmlns:a16="http://schemas.microsoft.com/office/drawing/2014/main" id="{279B8F52-7652-49C9-BCD2-44D4B873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5127" y="2197497"/>
                <a:ext cx="379834" cy="555884"/>
              </a:xfrm>
              <a:custGeom>
                <a:avLst/>
                <a:gdLst>
                  <a:gd name="T0" fmla="*/ 0 w 235"/>
                  <a:gd name="T1" fmla="*/ 343 h 343"/>
                  <a:gd name="T2" fmla="*/ 0 w 235"/>
                  <a:gd name="T3" fmla="*/ 210 h 343"/>
                  <a:gd name="T4" fmla="*/ 44 w 235"/>
                  <a:gd name="T5" fmla="*/ 171 h 343"/>
                  <a:gd name="T6" fmla="*/ 191 w 235"/>
                  <a:gd name="T7" fmla="*/ 171 h 343"/>
                  <a:gd name="T8" fmla="*/ 235 w 235"/>
                  <a:gd name="T9" fmla="*/ 132 h 343"/>
                  <a:gd name="T10" fmla="*/ 235 w 235"/>
                  <a:gd name="T11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343">
                    <a:moveTo>
                      <a:pt x="0" y="343"/>
                    </a:moveTo>
                    <a:cubicBezTo>
                      <a:pt x="0" y="210"/>
                      <a:pt x="0" y="210"/>
                      <a:pt x="0" y="210"/>
                    </a:cubicBezTo>
                    <a:cubicBezTo>
                      <a:pt x="0" y="189"/>
                      <a:pt x="20" y="171"/>
                      <a:pt x="44" y="171"/>
                    </a:cubicBezTo>
                    <a:cubicBezTo>
                      <a:pt x="191" y="171"/>
                      <a:pt x="191" y="171"/>
                      <a:pt x="191" y="171"/>
                    </a:cubicBezTo>
                    <a:cubicBezTo>
                      <a:pt x="215" y="171"/>
                      <a:pt x="235" y="154"/>
                      <a:pt x="235" y="132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noFill/>
              <a:ln w="41275" cap="flat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Straight Connector 97">
                <a:extLst>
                  <a:ext uri="{FF2B5EF4-FFF2-40B4-BE49-F238E27FC236}">
                    <a16:creationId xmlns:a16="http://schemas.microsoft.com/office/drawing/2014/main" id="{2B19336E-87F3-434D-B6D3-AC8FA2C1A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295" y="3655335"/>
                <a:ext cx="0" cy="1407194"/>
              </a:xfrm>
              <a:prstGeom prst="line">
                <a:avLst/>
              </a:prstGeom>
              <a:noFill/>
              <a:ln w="412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98">
                <a:extLst>
                  <a:ext uri="{FF2B5EF4-FFF2-40B4-BE49-F238E27FC236}">
                    <a16:creationId xmlns:a16="http://schemas.microsoft.com/office/drawing/2014/main" id="{839E6D11-52AF-4796-9DF3-C4828BC73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070" y="2357871"/>
                <a:ext cx="1583244" cy="1002038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2 h 619"/>
                  <a:gd name="T4" fmla="*/ 781 w 978"/>
                  <a:gd name="T5" fmla="*/ 225 h 619"/>
                  <a:gd name="T6" fmla="*/ 764 w 978"/>
                  <a:gd name="T7" fmla="*/ 226 h 619"/>
                  <a:gd name="T8" fmla="*/ 498 w 978"/>
                  <a:gd name="T9" fmla="*/ 0 h 619"/>
                  <a:gd name="T10" fmla="*/ 231 w 978"/>
                  <a:gd name="T11" fmla="*/ 228 h 619"/>
                  <a:gd name="T12" fmla="*/ 197 w 978"/>
                  <a:gd name="T13" fmla="*/ 225 h 619"/>
                  <a:gd name="T14" fmla="*/ 0 w 978"/>
                  <a:gd name="T15" fmla="*/ 422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2"/>
                    </a:cubicBezTo>
                    <a:cubicBezTo>
                      <a:pt x="978" y="313"/>
                      <a:pt x="890" y="225"/>
                      <a:pt x="781" y="225"/>
                    </a:cubicBezTo>
                    <a:cubicBezTo>
                      <a:pt x="775" y="225"/>
                      <a:pt x="770" y="226"/>
                      <a:pt x="764" y="226"/>
                    </a:cubicBezTo>
                    <a:cubicBezTo>
                      <a:pt x="743" y="98"/>
                      <a:pt x="632" y="0"/>
                      <a:pt x="498" y="0"/>
                    </a:cubicBezTo>
                    <a:cubicBezTo>
                      <a:pt x="363" y="0"/>
                      <a:pt x="251" y="99"/>
                      <a:pt x="231" y="228"/>
                    </a:cubicBezTo>
                    <a:cubicBezTo>
                      <a:pt x="220" y="226"/>
                      <a:pt x="208" y="225"/>
                      <a:pt x="197" y="225"/>
                    </a:cubicBezTo>
                    <a:cubicBezTo>
                      <a:pt x="88" y="225"/>
                      <a:pt x="0" y="313"/>
                      <a:pt x="0" y="422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99">
                <a:extLst>
                  <a:ext uri="{FF2B5EF4-FFF2-40B4-BE49-F238E27FC236}">
                    <a16:creationId xmlns:a16="http://schemas.microsoft.com/office/drawing/2014/main" id="{FC0C2FC8-5886-44F8-A5B1-85FF87955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752" y="2994545"/>
                <a:ext cx="1583244" cy="1000832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3 h 619"/>
                  <a:gd name="T4" fmla="*/ 781 w 978"/>
                  <a:gd name="T5" fmla="*/ 226 h 619"/>
                  <a:gd name="T6" fmla="*/ 764 w 978"/>
                  <a:gd name="T7" fmla="*/ 227 h 619"/>
                  <a:gd name="T8" fmla="*/ 498 w 978"/>
                  <a:gd name="T9" fmla="*/ 0 h 619"/>
                  <a:gd name="T10" fmla="*/ 231 w 978"/>
                  <a:gd name="T11" fmla="*/ 229 h 619"/>
                  <a:gd name="T12" fmla="*/ 197 w 978"/>
                  <a:gd name="T13" fmla="*/ 226 h 619"/>
                  <a:gd name="T14" fmla="*/ 0 w 978"/>
                  <a:gd name="T15" fmla="*/ 423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3"/>
                    </a:cubicBezTo>
                    <a:cubicBezTo>
                      <a:pt x="978" y="314"/>
                      <a:pt x="890" y="226"/>
                      <a:pt x="781" y="226"/>
                    </a:cubicBezTo>
                    <a:cubicBezTo>
                      <a:pt x="776" y="226"/>
                      <a:pt x="770" y="226"/>
                      <a:pt x="764" y="227"/>
                    </a:cubicBezTo>
                    <a:cubicBezTo>
                      <a:pt x="743" y="98"/>
                      <a:pt x="632" y="0"/>
                      <a:pt x="498" y="0"/>
                    </a:cubicBezTo>
                    <a:cubicBezTo>
                      <a:pt x="363" y="0"/>
                      <a:pt x="251" y="99"/>
                      <a:pt x="231" y="229"/>
                    </a:cubicBezTo>
                    <a:cubicBezTo>
                      <a:pt x="220" y="227"/>
                      <a:pt x="209" y="226"/>
                      <a:pt x="197" y="226"/>
                    </a:cubicBezTo>
                    <a:cubicBezTo>
                      <a:pt x="88" y="226"/>
                      <a:pt x="0" y="314"/>
                      <a:pt x="0" y="423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100">
                <a:extLst>
                  <a:ext uri="{FF2B5EF4-FFF2-40B4-BE49-F238E27FC236}">
                    <a16:creationId xmlns:a16="http://schemas.microsoft.com/office/drawing/2014/main" id="{DE643AA3-0FB3-4320-B1D6-2B6EA43B7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9388" y="2994545"/>
                <a:ext cx="1583244" cy="1000832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3 h 619"/>
                  <a:gd name="T4" fmla="*/ 781 w 978"/>
                  <a:gd name="T5" fmla="*/ 226 h 619"/>
                  <a:gd name="T6" fmla="*/ 764 w 978"/>
                  <a:gd name="T7" fmla="*/ 227 h 619"/>
                  <a:gd name="T8" fmla="*/ 497 w 978"/>
                  <a:gd name="T9" fmla="*/ 0 h 619"/>
                  <a:gd name="T10" fmla="*/ 231 w 978"/>
                  <a:gd name="T11" fmla="*/ 229 h 619"/>
                  <a:gd name="T12" fmla="*/ 197 w 978"/>
                  <a:gd name="T13" fmla="*/ 226 h 619"/>
                  <a:gd name="T14" fmla="*/ 0 w 978"/>
                  <a:gd name="T15" fmla="*/ 423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3"/>
                    </a:cubicBezTo>
                    <a:cubicBezTo>
                      <a:pt x="978" y="314"/>
                      <a:pt x="890" y="226"/>
                      <a:pt x="781" y="226"/>
                    </a:cubicBezTo>
                    <a:cubicBezTo>
                      <a:pt x="775" y="226"/>
                      <a:pt x="770" y="226"/>
                      <a:pt x="764" y="227"/>
                    </a:cubicBezTo>
                    <a:cubicBezTo>
                      <a:pt x="743" y="98"/>
                      <a:pt x="632" y="0"/>
                      <a:pt x="497" y="0"/>
                    </a:cubicBezTo>
                    <a:cubicBezTo>
                      <a:pt x="362" y="0"/>
                      <a:pt x="251" y="99"/>
                      <a:pt x="231" y="229"/>
                    </a:cubicBezTo>
                    <a:cubicBezTo>
                      <a:pt x="220" y="227"/>
                      <a:pt x="208" y="226"/>
                      <a:pt x="197" y="226"/>
                    </a:cubicBezTo>
                    <a:cubicBezTo>
                      <a:pt x="88" y="226"/>
                      <a:pt x="0" y="314"/>
                      <a:pt x="0" y="423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4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Oval 101">
                <a:extLst>
                  <a:ext uri="{FF2B5EF4-FFF2-40B4-BE49-F238E27FC236}">
                    <a16:creationId xmlns:a16="http://schemas.microsoft.com/office/drawing/2014/main" id="{8C8AE2ED-FE83-4307-A598-17B0DF0E5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311" y="3343028"/>
                <a:ext cx="654761" cy="65235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102">
                <a:extLst>
                  <a:ext uri="{FF2B5EF4-FFF2-40B4-BE49-F238E27FC236}">
                    <a16:creationId xmlns:a16="http://schemas.microsoft.com/office/drawing/2014/main" id="{DB52641C-2A85-4280-BDAC-52E397B2A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3235" y="2934254"/>
                <a:ext cx="618587" cy="389480"/>
              </a:xfrm>
              <a:custGeom>
                <a:avLst/>
                <a:gdLst>
                  <a:gd name="T0" fmla="*/ 305 w 382"/>
                  <a:gd name="T1" fmla="*/ 241 h 241"/>
                  <a:gd name="T2" fmla="*/ 382 w 382"/>
                  <a:gd name="T3" fmla="*/ 164 h 241"/>
                  <a:gd name="T4" fmla="*/ 305 w 382"/>
                  <a:gd name="T5" fmla="*/ 88 h 241"/>
                  <a:gd name="T6" fmla="*/ 299 w 382"/>
                  <a:gd name="T7" fmla="*/ 88 h 241"/>
                  <a:gd name="T8" fmla="*/ 195 w 382"/>
                  <a:gd name="T9" fmla="*/ 0 h 241"/>
                  <a:gd name="T10" fmla="*/ 90 w 382"/>
                  <a:gd name="T11" fmla="*/ 89 h 241"/>
                  <a:gd name="T12" fmla="*/ 77 w 382"/>
                  <a:gd name="T13" fmla="*/ 88 h 241"/>
                  <a:gd name="T14" fmla="*/ 0 w 382"/>
                  <a:gd name="T15" fmla="*/ 164 h 241"/>
                  <a:gd name="T16" fmla="*/ 77 w 382"/>
                  <a:gd name="T17" fmla="*/ 241 h 241"/>
                  <a:gd name="T18" fmla="*/ 305 w 382"/>
                  <a:gd name="T1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241">
                    <a:moveTo>
                      <a:pt x="305" y="241"/>
                    </a:moveTo>
                    <a:cubicBezTo>
                      <a:pt x="348" y="241"/>
                      <a:pt x="382" y="207"/>
                      <a:pt x="382" y="164"/>
                    </a:cubicBezTo>
                    <a:cubicBezTo>
                      <a:pt x="382" y="122"/>
                      <a:pt x="348" y="88"/>
                      <a:pt x="305" y="88"/>
                    </a:cubicBezTo>
                    <a:cubicBezTo>
                      <a:pt x="303" y="88"/>
                      <a:pt x="301" y="88"/>
                      <a:pt x="299" y="88"/>
                    </a:cubicBezTo>
                    <a:cubicBezTo>
                      <a:pt x="290" y="38"/>
                      <a:pt x="247" y="0"/>
                      <a:pt x="195" y="0"/>
                    </a:cubicBezTo>
                    <a:cubicBezTo>
                      <a:pt x="142" y="0"/>
                      <a:pt x="98" y="38"/>
                      <a:pt x="90" y="89"/>
                    </a:cubicBezTo>
                    <a:cubicBezTo>
                      <a:pt x="86" y="88"/>
                      <a:pt x="82" y="88"/>
                      <a:pt x="77" y="88"/>
                    </a:cubicBezTo>
                    <a:cubicBezTo>
                      <a:pt x="35" y="88"/>
                      <a:pt x="0" y="122"/>
                      <a:pt x="0" y="164"/>
                    </a:cubicBezTo>
                    <a:cubicBezTo>
                      <a:pt x="0" y="207"/>
                      <a:pt x="35" y="241"/>
                      <a:pt x="77" y="241"/>
                    </a:cubicBezTo>
                    <a:lnTo>
                      <a:pt x="305" y="2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03">
                <a:extLst>
                  <a:ext uri="{FF2B5EF4-FFF2-40B4-BE49-F238E27FC236}">
                    <a16:creationId xmlns:a16="http://schemas.microsoft.com/office/drawing/2014/main" id="{104D9034-387F-44CC-9A36-8D6FD5927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616" y="2726853"/>
                <a:ext cx="617381" cy="390686"/>
              </a:xfrm>
              <a:custGeom>
                <a:avLst/>
                <a:gdLst>
                  <a:gd name="T0" fmla="*/ 304 w 381"/>
                  <a:gd name="T1" fmla="*/ 241 h 241"/>
                  <a:gd name="T2" fmla="*/ 381 w 381"/>
                  <a:gd name="T3" fmla="*/ 165 h 241"/>
                  <a:gd name="T4" fmla="*/ 304 w 381"/>
                  <a:gd name="T5" fmla="*/ 88 h 241"/>
                  <a:gd name="T6" fmla="*/ 298 w 381"/>
                  <a:gd name="T7" fmla="*/ 88 h 241"/>
                  <a:gd name="T8" fmla="*/ 194 w 381"/>
                  <a:gd name="T9" fmla="*/ 0 h 241"/>
                  <a:gd name="T10" fmla="*/ 90 w 381"/>
                  <a:gd name="T11" fmla="*/ 89 h 241"/>
                  <a:gd name="T12" fmla="*/ 76 w 381"/>
                  <a:gd name="T13" fmla="*/ 88 h 241"/>
                  <a:gd name="T14" fmla="*/ 0 w 381"/>
                  <a:gd name="T15" fmla="*/ 165 h 241"/>
                  <a:gd name="T16" fmla="*/ 76 w 381"/>
                  <a:gd name="T17" fmla="*/ 241 h 241"/>
                  <a:gd name="T18" fmla="*/ 304 w 381"/>
                  <a:gd name="T1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1" h="241">
                    <a:moveTo>
                      <a:pt x="304" y="241"/>
                    </a:moveTo>
                    <a:cubicBezTo>
                      <a:pt x="347" y="241"/>
                      <a:pt x="381" y="207"/>
                      <a:pt x="381" y="165"/>
                    </a:cubicBezTo>
                    <a:cubicBezTo>
                      <a:pt x="381" y="122"/>
                      <a:pt x="347" y="88"/>
                      <a:pt x="304" y="88"/>
                    </a:cubicBezTo>
                    <a:cubicBezTo>
                      <a:pt x="302" y="88"/>
                      <a:pt x="300" y="88"/>
                      <a:pt x="298" y="88"/>
                    </a:cubicBezTo>
                    <a:cubicBezTo>
                      <a:pt x="290" y="38"/>
                      <a:pt x="246" y="0"/>
                      <a:pt x="194" y="0"/>
                    </a:cubicBezTo>
                    <a:cubicBezTo>
                      <a:pt x="141" y="0"/>
                      <a:pt x="97" y="38"/>
                      <a:pt x="90" y="89"/>
                    </a:cubicBezTo>
                    <a:cubicBezTo>
                      <a:pt x="85" y="88"/>
                      <a:pt x="81" y="88"/>
                      <a:pt x="76" y="88"/>
                    </a:cubicBezTo>
                    <a:cubicBezTo>
                      <a:pt x="34" y="88"/>
                      <a:pt x="0" y="122"/>
                      <a:pt x="0" y="165"/>
                    </a:cubicBezTo>
                    <a:cubicBezTo>
                      <a:pt x="0" y="207"/>
                      <a:pt x="34" y="241"/>
                      <a:pt x="76" y="241"/>
                    </a:cubicBezTo>
                    <a:lnTo>
                      <a:pt x="304" y="2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04">
                <a:extLst>
                  <a:ext uri="{FF2B5EF4-FFF2-40B4-BE49-F238E27FC236}">
                    <a16:creationId xmlns:a16="http://schemas.microsoft.com/office/drawing/2014/main" id="{A2923F40-BBDB-465E-ABA9-197E13675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6270" y="1959950"/>
                <a:ext cx="617381" cy="391892"/>
              </a:xfrm>
              <a:custGeom>
                <a:avLst/>
                <a:gdLst>
                  <a:gd name="T0" fmla="*/ 305 w 382"/>
                  <a:gd name="T1" fmla="*/ 242 h 242"/>
                  <a:gd name="T2" fmla="*/ 382 w 382"/>
                  <a:gd name="T3" fmla="*/ 165 h 242"/>
                  <a:gd name="T4" fmla="*/ 305 w 382"/>
                  <a:gd name="T5" fmla="*/ 88 h 242"/>
                  <a:gd name="T6" fmla="*/ 298 w 382"/>
                  <a:gd name="T7" fmla="*/ 88 h 242"/>
                  <a:gd name="T8" fmla="*/ 194 w 382"/>
                  <a:gd name="T9" fmla="*/ 0 h 242"/>
                  <a:gd name="T10" fmla="*/ 90 w 382"/>
                  <a:gd name="T11" fmla="*/ 89 h 242"/>
                  <a:gd name="T12" fmla="*/ 77 w 382"/>
                  <a:gd name="T13" fmla="*/ 88 h 242"/>
                  <a:gd name="T14" fmla="*/ 0 w 382"/>
                  <a:gd name="T15" fmla="*/ 165 h 242"/>
                  <a:gd name="T16" fmla="*/ 77 w 382"/>
                  <a:gd name="T17" fmla="*/ 242 h 242"/>
                  <a:gd name="T18" fmla="*/ 305 w 382"/>
                  <a:gd name="T1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242">
                    <a:moveTo>
                      <a:pt x="305" y="242"/>
                    </a:moveTo>
                    <a:cubicBezTo>
                      <a:pt x="347" y="242"/>
                      <a:pt x="382" y="207"/>
                      <a:pt x="382" y="165"/>
                    </a:cubicBezTo>
                    <a:cubicBezTo>
                      <a:pt x="382" y="122"/>
                      <a:pt x="347" y="88"/>
                      <a:pt x="305" y="88"/>
                    </a:cubicBezTo>
                    <a:cubicBezTo>
                      <a:pt x="303" y="88"/>
                      <a:pt x="300" y="88"/>
                      <a:pt x="298" y="88"/>
                    </a:cubicBezTo>
                    <a:cubicBezTo>
                      <a:pt x="290" y="38"/>
                      <a:pt x="247" y="0"/>
                      <a:pt x="194" y="0"/>
                    </a:cubicBezTo>
                    <a:cubicBezTo>
                      <a:pt x="142" y="0"/>
                      <a:pt x="98" y="39"/>
                      <a:pt x="90" y="89"/>
                    </a:cubicBezTo>
                    <a:cubicBezTo>
                      <a:pt x="86" y="88"/>
                      <a:pt x="81" y="88"/>
                      <a:pt x="77" y="88"/>
                    </a:cubicBezTo>
                    <a:cubicBezTo>
                      <a:pt x="34" y="88"/>
                      <a:pt x="0" y="122"/>
                      <a:pt x="0" y="165"/>
                    </a:cubicBezTo>
                    <a:cubicBezTo>
                      <a:pt x="0" y="207"/>
                      <a:pt x="34" y="242"/>
                      <a:pt x="77" y="242"/>
                    </a:cubicBezTo>
                    <a:lnTo>
                      <a:pt x="305" y="24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Oval 105">
                <a:extLst>
                  <a:ext uri="{FF2B5EF4-FFF2-40B4-BE49-F238E27FC236}">
                    <a16:creationId xmlns:a16="http://schemas.microsoft.com/office/drawing/2014/main" id="{10EB022C-D4CF-47C4-B687-BFA3D6B4F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641" y="2156499"/>
                <a:ext cx="309896" cy="309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Oval 106">
                <a:extLst>
                  <a:ext uri="{FF2B5EF4-FFF2-40B4-BE49-F238E27FC236}">
                    <a16:creationId xmlns:a16="http://schemas.microsoft.com/office/drawing/2014/main" id="{7372A94C-2D8C-400A-9437-EA0825196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541" y="3630013"/>
                <a:ext cx="309896" cy="31110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Oval 107">
                <a:extLst>
                  <a:ext uri="{FF2B5EF4-FFF2-40B4-BE49-F238E27FC236}">
                    <a16:creationId xmlns:a16="http://schemas.microsoft.com/office/drawing/2014/main" id="{DEDAF844-48FB-47B7-B373-DDCBD329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250" y="2190262"/>
                <a:ext cx="311102" cy="309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Oval 108">
                <a:extLst>
                  <a:ext uri="{FF2B5EF4-FFF2-40B4-BE49-F238E27FC236}">
                    <a16:creationId xmlns:a16="http://schemas.microsoft.com/office/drawing/2014/main" id="{68FA9113-3FF4-4557-88FE-43FADDB53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562" y="3699951"/>
                <a:ext cx="311102" cy="309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Oval 109">
                <a:extLst>
                  <a:ext uri="{FF2B5EF4-FFF2-40B4-BE49-F238E27FC236}">
                    <a16:creationId xmlns:a16="http://schemas.microsoft.com/office/drawing/2014/main" id="{D313F9C2-F2BF-408D-B8F6-05CBA158E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8121" y="2611094"/>
                <a:ext cx="230312" cy="2291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Oval 110">
                <a:extLst>
                  <a:ext uri="{FF2B5EF4-FFF2-40B4-BE49-F238E27FC236}">
                    <a16:creationId xmlns:a16="http://schemas.microsoft.com/office/drawing/2014/main" id="{AFCF08F8-D28F-4C69-B688-BE1751567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7226" y="1940657"/>
                <a:ext cx="229106" cy="2303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Oval 111">
                <a:extLst>
                  <a:ext uri="{FF2B5EF4-FFF2-40B4-BE49-F238E27FC236}">
                    <a16:creationId xmlns:a16="http://schemas.microsoft.com/office/drawing/2014/main" id="{6D29DB5A-4398-4292-A920-B67038768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909" y="2180616"/>
                <a:ext cx="230312" cy="2291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Oval 112">
                <a:extLst>
                  <a:ext uri="{FF2B5EF4-FFF2-40B4-BE49-F238E27FC236}">
                    <a16:creationId xmlns:a16="http://schemas.microsoft.com/office/drawing/2014/main" id="{9C47D4B6-D987-434A-89EE-EE273292B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6976" y="4220866"/>
                <a:ext cx="229106" cy="22910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Oval 113">
                <a:extLst>
                  <a:ext uri="{FF2B5EF4-FFF2-40B4-BE49-F238E27FC236}">
                    <a16:creationId xmlns:a16="http://schemas.microsoft.com/office/drawing/2014/main" id="{36B6530F-9C34-4CB9-8CFE-C47858AC5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480" y="4220866"/>
                <a:ext cx="230312" cy="22910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114">
                <a:extLst>
                  <a:ext uri="{FF2B5EF4-FFF2-40B4-BE49-F238E27FC236}">
                    <a16:creationId xmlns:a16="http://schemas.microsoft.com/office/drawing/2014/main" id="{BD871A3C-368B-405C-8FEF-C6C8F42B9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6519" y="3379202"/>
                <a:ext cx="271310" cy="204990"/>
              </a:xfrm>
              <a:custGeom>
                <a:avLst/>
                <a:gdLst>
                  <a:gd name="T0" fmla="*/ 151 w 167"/>
                  <a:gd name="T1" fmla="*/ 22 h 127"/>
                  <a:gd name="T2" fmla="*/ 110 w 167"/>
                  <a:gd name="T3" fmla="*/ 0 h 127"/>
                  <a:gd name="T4" fmla="*/ 110 w 167"/>
                  <a:gd name="T5" fmla="*/ 15 h 127"/>
                  <a:gd name="T6" fmla="*/ 139 w 167"/>
                  <a:gd name="T7" fmla="*/ 30 h 127"/>
                  <a:gd name="T8" fmla="*/ 129 w 167"/>
                  <a:gd name="T9" fmla="*/ 79 h 127"/>
                  <a:gd name="T10" fmla="*/ 110 w 167"/>
                  <a:gd name="T11" fmla="*/ 85 h 127"/>
                  <a:gd name="T12" fmla="*/ 110 w 167"/>
                  <a:gd name="T13" fmla="*/ 100 h 127"/>
                  <a:gd name="T14" fmla="*/ 137 w 167"/>
                  <a:gd name="T15" fmla="*/ 91 h 127"/>
                  <a:gd name="T16" fmla="*/ 151 w 167"/>
                  <a:gd name="T17" fmla="*/ 22 h 127"/>
                  <a:gd name="T18" fmla="*/ 110 w 167"/>
                  <a:gd name="T19" fmla="*/ 0 h 127"/>
                  <a:gd name="T20" fmla="*/ 82 w 167"/>
                  <a:gd name="T21" fmla="*/ 8 h 127"/>
                  <a:gd name="T22" fmla="*/ 65 w 167"/>
                  <a:gd name="T23" fmla="*/ 72 h 127"/>
                  <a:gd name="T24" fmla="*/ 57 w 167"/>
                  <a:gd name="T25" fmla="*/ 77 h 127"/>
                  <a:gd name="T26" fmla="*/ 57 w 167"/>
                  <a:gd name="T27" fmla="*/ 76 h 127"/>
                  <a:gd name="T28" fmla="*/ 57 w 167"/>
                  <a:gd name="T29" fmla="*/ 76 h 127"/>
                  <a:gd name="T30" fmla="*/ 57 w 167"/>
                  <a:gd name="T31" fmla="*/ 76 h 127"/>
                  <a:gd name="T32" fmla="*/ 57 w 167"/>
                  <a:gd name="T33" fmla="*/ 76 h 127"/>
                  <a:gd name="T34" fmla="*/ 47 w 167"/>
                  <a:gd name="T35" fmla="*/ 78 h 127"/>
                  <a:gd name="T36" fmla="*/ 7 w 167"/>
                  <a:gd name="T37" fmla="*/ 105 h 127"/>
                  <a:gd name="T38" fmla="*/ 3 w 167"/>
                  <a:gd name="T39" fmla="*/ 121 h 127"/>
                  <a:gd name="T40" fmla="*/ 19 w 167"/>
                  <a:gd name="T41" fmla="*/ 124 h 127"/>
                  <a:gd name="T42" fmla="*/ 60 w 167"/>
                  <a:gd name="T43" fmla="*/ 97 h 127"/>
                  <a:gd name="T44" fmla="*/ 65 w 167"/>
                  <a:gd name="T45" fmla="*/ 88 h 127"/>
                  <a:gd name="T46" fmla="*/ 65 w 167"/>
                  <a:gd name="T47" fmla="*/ 88 h 127"/>
                  <a:gd name="T48" fmla="*/ 65 w 167"/>
                  <a:gd name="T49" fmla="*/ 88 h 127"/>
                  <a:gd name="T50" fmla="*/ 72 w 167"/>
                  <a:gd name="T51" fmla="*/ 83 h 127"/>
                  <a:gd name="T52" fmla="*/ 110 w 167"/>
                  <a:gd name="T53" fmla="*/ 100 h 127"/>
                  <a:gd name="T54" fmla="*/ 110 w 167"/>
                  <a:gd name="T55" fmla="*/ 85 h 127"/>
                  <a:gd name="T56" fmla="*/ 81 w 167"/>
                  <a:gd name="T57" fmla="*/ 69 h 127"/>
                  <a:gd name="T58" fmla="*/ 81 w 167"/>
                  <a:gd name="T59" fmla="*/ 69 h 127"/>
                  <a:gd name="T60" fmla="*/ 90 w 167"/>
                  <a:gd name="T61" fmla="*/ 21 h 127"/>
                  <a:gd name="T62" fmla="*/ 110 w 167"/>
                  <a:gd name="T63" fmla="*/ 15 h 127"/>
                  <a:gd name="T64" fmla="*/ 110 w 167"/>
                  <a:gd name="T6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7" h="127">
                    <a:moveTo>
                      <a:pt x="151" y="22"/>
                    </a:moveTo>
                    <a:cubicBezTo>
                      <a:pt x="142" y="8"/>
                      <a:pt x="126" y="0"/>
                      <a:pt x="110" y="0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21" y="15"/>
                      <a:pt x="132" y="20"/>
                      <a:pt x="139" y="30"/>
                    </a:cubicBezTo>
                    <a:cubicBezTo>
                      <a:pt x="150" y="47"/>
                      <a:pt x="145" y="68"/>
                      <a:pt x="129" y="79"/>
                    </a:cubicBezTo>
                    <a:cubicBezTo>
                      <a:pt x="123" y="83"/>
                      <a:pt x="116" y="85"/>
                      <a:pt x="110" y="85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9" y="100"/>
                      <a:pt x="129" y="97"/>
                      <a:pt x="137" y="91"/>
                    </a:cubicBezTo>
                    <a:cubicBezTo>
                      <a:pt x="160" y="76"/>
                      <a:pt x="167" y="45"/>
                      <a:pt x="151" y="22"/>
                    </a:cubicBezTo>
                    <a:close/>
                    <a:moveTo>
                      <a:pt x="110" y="0"/>
                    </a:moveTo>
                    <a:cubicBezTo>
                      <a:pt x="100" y="0"/>
                      <a:pt x="91" y="3"/>
                      <a:pt x="82" y="8"/>
                    </a:cubicBezTo>
                    <a:cubicBezTo>
                      <a:pt x="61" y="22"/>
                      <a:pt x="54" y="50"/>
                      <a:pt x="65" y="7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4" y="75"/>
                      <a:pt x="50" y="76"/>
                      <a:pt x="47" y="78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1" y="108"/>
                      <a:pt x="0" y="115"/>
                      <a:pt x="3" y="121"/>
                    </a:cubicBezTo>
                    <a:cubicBezTo>
                      <a:pt x="7" y="126"/>
                      <a:pt x="14" y="127"/>
                      <a:pt x="19" y="124"/>
                    </a:cubicBezTo>
                    <a:cubicBezTo>
                      <a:pt x="60" y="97"/>
                      <a:pt x="60" y="97"/>
                      <a:pt x="60" y="97"/>
                    </a:cubicBezTo>
                    <a:cubicBezTo>
                      <a:pt x="63" y="95"/>
                      <a:pt x="65" y="92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82" y="94"/>
                      <a:pt x="96" y="100"/>
                      <a:pt x="110" y="100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98" y="85"/>
                      <a:pt x="87" y="79"/>
                      <a:pt x="81" y="69"/>
                    </a:cubicBezTo>
                    <a:cubicBezTo>
                      <a:pt x="81" y="69"/>
                      <a:pt x="81" y="69"/>
                      <a:pt x="81" y="69"/>
                    </a:cubicBezTo>
                    <a:cubicBezTo>
                      <a:pt x="70" y="53"/>
                      <a:pt x="74" y="31"/>
                      <a:pt x="90" y="21"/>
                    </a:cubicBezTo>
                    <a:cubicBezTo>
                      <a:pt x="96" y="17"/>
                      <a:pt x="103" y="15"/>
                      <a:pt x="110" y="15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Oval 115">
                <a:extLst>
                  <a:ext uri="{FF2B5EF4-FFF2-40B4-BE49-F238E27FC236}">
                    <a16:creationId xmlns:a16="http://schemas.microsoft.com/office/drawing/2014/main" id="{8D0A0E1B-43B0-4B4A-9ABC-4C331CCF3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5273" y="3790388"/>
                <a:ext cx="80790" cy="8079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116">
                <a:extLst>
                  <a:ext uri="{FF2B5EF4-FFF2-40B4-BE49-F238E27FC236}">
                    <a16:creationId xmlns:a16="http://schemas.microsoft.com/office/drawing/2014/main" id="{66D8ADC3-B904-4922-A03F-67D1486A5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271" y="3678246"/>
                <a:ext cx="151934" cy="151934"/>
              </a:xfrm>
              <a:custGeom>
                <a:avLst/>
                <a:gdLst>
                  <a:gd name="T0" fmla="*/ 30 w 94"/>
                  <a:gd name="T1" fmla="*/ 64 h 94"/>
                  <a:gd name="T2" fmla="*/ 42 w 94"/>
                  <a:gd name="T3" fmla="*/ 94 h 94"/>
                  <a:gd name="T4" fmla="*/ 59 w 94"/>
                  <a:gd name="T5" fmla="*/ 94 h 94"/>
                  <a:gd name="T6" fmla="*/ 30 w 94"/>
                  <a:gd name="T7" fmla="*/ 42 h 94"/>
                  <a:gd name="T8" fmla="*/ 30 w 94"/>
                  <a:gd name="T9" fmla="*/ 64 h 94"/>
                  <a:gd name="T10" fmla="*/ 30 w 94"/>
                  <a:gd name="T11" fmla="*/ 23 h 94"/>
                  <a:gd name="T12" fmla="*/ 30 w 94"/>
                  <a:gd name="T13" fmla="*/ 5 h 94"/>
                  <a:gd name="T14" fmla="*/ 94 w 94"/>
                  <a:gd name="T15" fmla="*/ 94 h 94"/>
                  <a:gd name="T16" fmla="*/ 77 w 94"/>
                  <a:gd name="T17" fmla="*/ 94 h 94"/>
                  <a:gd name="T18" fmla="*/ 30 w 94"/>
                  <a:gd name="T19" fmla="*/ 23 h 94"/>
                  <a:gd name="T20" fmla="*/ 0 w 94"/>
                  <a:gd name="T21" fmla="*/ 51 h 94"/>
                  <a:gd name="T22" fmla="*/ 30 w 94"/>
                  <a:gd name="T23" fmla="*/ 64 h 94"/>
                  <a:gd name="T24" fmla="*/ 30 w 94"/>
                  <a:gd name="T25" fmla="*/ 42 h 94"/>
                  <a:gd name="T26" fmla="*/ 0 w 94"/>
                  <a:gd name="T27" fmla="*/ 35 h 94"/>
                  <a:gd name="T28" fmla="*/ 0 w 94"/>
                  <a:gd name="T29" fmla="*/ 51 h 94"/>
                  <a:gd name="T30" fmla="*/ 30 w 94"/>
                  <a:gd name="T31" fmla="*/ 5 h 94"/>
                  <a:gd name="T32" fmla="*/ 30 w 94"/>
                  <a:gd name="T33" fmla="*/ 23 h 94"/>
                  <a:gd name="T34" fmla="*/ 0 w 94"/>
                  <a:gd name="T35" fmla="*/ 17 h 94"/>
                  <a:gd name="T36" fmla="*/ 0 w 94"/>
                  <a:gd name="T37" fmla="*/ 0 h 94"/>
                  <a:gd name="T38" fmla="*/ 30 w 94"/>
                  <a:gd name="T39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94">
                    <a:moveTo>
                      <a:pt x="30" y="64"/>
                    </a:moveTo>
                    <a:cubicBezTo>
                      <a:pt x="38" y="71"/>
                      <a:pt x="42" y="82"/>
                      <a:pt x="42" y="94"/>
                    </a:cubicBezTo>
                    <a:cubicBezTo>
                      <a:pt x="59" y="94"/>
                      <a:pt x="59" y="94"/>
                      <a:pt x="59" y="94"/>
                    </a:cubicBezTo>
                    <a:cubicBezTo>
                      <a:pt x="59" y="72"/>
                      <a:pt x="47" y="53"/>
                      <a:pt x="30" y="42"/>
                    </a:cubicBezTo>
                    <a:cubicBezTo>
                      <a:pt x="30" y="64"/>
                      <a:pt x="30" y="64"/>
                      <a:pt x="30" y="64"/>
                    </a:cubicBezTo>
                    <a:close/>
                    <a:moveTo>
                      <a:pt x="30" y="23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67" y="18"/>
                      <a:pt x="94" y="53"/>
                      <a:pt x="94" y="94"/>
                    </a:cubicBezTo>
                    <a:cubicBezTo>
                      <a:pt x="77" y="94"/>
                      <a:pt x="77" y="94"/>
                      <a:pt x="77" y="94"/>
                    </a:cubicBezTo>
                    <a:cubicBezTo>
                      <a:pt x="77" y="62"/>
                      <a:pt x="57" y="34"/>
                      <a:pt x="30" y="23"/>
                    </a:cubicBezTo>
                    <a:close/>
                    <a:moveTo>
                      <a:pt x="0" y="51"/>
                    </a:moveTo>
                    <a:cubicBezTo>
                      <a:pt x="11" y="51"/>
                      <a:pt x="22" y="56"/>
                      <a:pt x="30" y="6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1" y="37"/>
                      <a:pt x="11" y="35"/>
                      <a:pt x="0" y="35"/>
                    </a:cubicBezTo>
                    <a:cubicBezTo>
                      <a:pt x="0" y="51"/>
                      <a:pt x="0" y="51"/>
                      <a:pt x="0" y="51"/>
                    </a:cubicBezTo>
                    <a:close/>
                    <a:moveTo>
                      <a:pt x="30" y="5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20" y="19"/>
                      <a:pt x="10" y="17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20" y="2"/>
                      <a:pt x="3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117">
                <a:extLst>
                  <a:ext uri="{FF2B5EF4-FFF2-40B4-BE49-F238E27FC236}">
                    <a16:creationId xmlns:a16="http://schemas.microsoft.com/office/drawing/2014/main" id="{69AFD632-1AD0-4468-8624-B895706B5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663" y="2578537"/>
                <a:ext cx="224283" cy="224283"/>
              </a:xfrm>
              <a:custGeom>
                <a:avLst/>
                <a:gdLst>
                  <a:gd name="T0" fmla="*/ 69 w 139"/>
                  <a:gd name="T1" fmla="*/ 10 h 139"/>
                  <a:gd name="T2" fmla="*/ 76 w 139"/>
                  <a:gd name="T3" fmla="*/ 10 h 139"/>
                  <a:gd name="T4" fmla="*/ 79 w 139"/>
                  <a:gd name="T5" fmla="*/ 0 h 139"/>
                  <a:gd name="T6" fmla="*/ 100 w 139"/>
                  <a:gd name="T7" fmla="*/ 6 h 139"/>
                  <a:gd name="T8" fmla="*/ 97 w 139"/>
                  <a:gd name="T9" fmla="*/ 16 h 139"/>
                  <a:gd name="T10" fmla="*/ 116 w 139"/>
                  <a:gd name="T11" fmla="*/ 32 h 139"/>
                  <a:gd name="T12" fmla="*/ 125 w 139"/>
                  <a:gd name="T13" fmla="*/ 27 h 139"/>
                  <a:gd name="T14" fmla="*/ 136 w 139"/>
                  <a:gd name="T15" fmla="*/ 47 h 139"/>
                  <a:gd name="T16" fmla="*/ 127 w 139"/>
                  <a:gd name="T17" fmla="*/ 52 h 139"/>
                  <a:gd name="T18" fmla="*/ 129 w 139"/>
                  <a:gd name="T19" fmla="*/ 76 h 139"/>
                  <a:gd name="T20" fmla="*/ 139 w 139"/>
                  <a:gd name="T21" fmla="*/ 79 h 139"/>
                  <a:gd name="T22" fmla="*/ 133 w 139"/>
                  <a:gd name="T23" fmla="*/ 100 h 139"/>
                  <a:gd name="T24" fmla="*/ 123 w 139"/>
                  <a:gd name="T25" fmla="*/ 97 h 139"/>
                  <a:gd name="T26" fmla="*/ 107 w 139"/>
                  <a:gd name="T27" fmla="*/ 117 h 139"/>
                  <a:gd name="T28" fmla="*/ 112 w 139"/>
                  <a:gd name="T29" fmla="*/ 126 h 139"/>
                  <a:gd name="T30" fmla="*/ 92 w 139"/>
                  <a:gd name="T31" fmla="*/ 136 h 139"/>
                  <a:gd name="T32" fmla="*/ 87 w 139"/>
                  <a:gd name="T33" fmla="*/ 127 h 139"/>
                  <a:gd name="T34" fmla="*/ 69 w 139"/>
                  <a:gd name="T35" fmla="*/ 130 h 139"/>
                  <a:gd name="T36" fmla="*/ 69 w 139"/>
                  <a:gd name="T37" fmla="*/ 110 h 139"/>
                  <a:gd name="T38" fmla="*/ 108 w 139"/>
                  <a:gd name="T39" fmla="*/ 81 h 139"/>
                  <a:gd name="T40" fmla="*/ 81 w 139"/>
                  <a:gd name="T41" fmla="*/ 31 h 139"/>
                  <a:gd name="T42" fmla="*/ 69 w 139"/>
                  <a:gd name="T43" fmla="*/ 29 h 139"/>
                  <a:gd name="T44" fmla="*/ 69 w 139"/>
                  <a:gd name="T45" fmla="*/ 10 h 139"/>
                  <a:gd name="T46" fmla="*/ 32 w 139"/>
                  <a:gd name="T47" fmla="*/ 23 h 139"/>
                  <a:gd name="T48" fmla="*/ 27 w 139"/>
                  <a:gd name="T49" fmla="*/ 14 h 139"/>
                  <a:gd name="T50" fmla="*/ 46 w 139"/>
                  <a:gd name="T51" fmla="*/ 3 h 139"/>
                  <a:gd name="T52" fmla="*/ 51 w 139"/>
                  <a:gd name="T53" fmla="*/ 12 h 139"/>
                  <a:gd name="T54" fmla="*/ 69 w 139"/>
                  <a:gd name="T55" fmla="*/ 10 h 139"/>
                  <a:gd name="T56" fmla="*/ 69 w 139"/>
                  <a:gd name="T57" fmla="*/ 29 h 139"/>
                  <a:gd name="T58" fmla="*/ 31 w 139"/>
                  <a:gd name="T59" fmla="*/ 58 h 139"/>
                  <a:gd name="T60" fmla="*/ 58 w 139"/>
                  <a:gd name="T61" fmla="*/ 108 h 139"/>
                  <a:gd name="T62" fmla="*/ 58 w 139"/>
                  <a:gd name="T63" fmla="*/ 108 h 139"/>
                  <a:gd name="T64" fmla="*/ 69 w 139"/>
                  <a:gd name="T65" fmla="*/ 110 h 139"/>
                  <a:gd name="T66" fmla="*/ 69 w 139"/>
                  <a:gd name="T67" fmla="*/ 130 h 139"/>
                  <a:gd name="T68" fmla="*/ 63 w 139"/>
                  <a:gd name="T69" fmla="*/ 129 h 139"/>
                  <a:gd name="T70" fmla="*/ 60 w 139"/>
                  <a:gd name="T71" fmla="*/ 139 h 139"/>
                  <a:gd name="T72" fmla="*/ 39 w 139"/>
                  <a:gd name="T73" fmla="*/ 133 h 139"/>
                  <a:gd name="T74" fmla="*/ 42 w 139"/>
                  <a:gd name="T75" fmla="*/ 123 h 139"/>
                  <a:gd name="T76" fmla="*/ 22 w 139"/>
                  <a:gd name="T77" fmla="*/ 107 h 139"/>
                  <a:gd name="T78" fmla="*/ 13 w 139"/>
                  <a:gd name="T79" fmla="*/ 112 h 139"/>
                  <a:gd name="T80" fmla="*/ 3 w 139"/>
                  <a:gd name="T81" fmla="*/ 93 h 139"/>
                  <a:gd name="T82" fmla="*/ 12 w 139"/>
                  <a:gd name="T83" fmla="*/ 88 h 139"/>
                  <a:gd name="T84" fmla="*/ 10 w 139"/>
                  <a:gd name="T85" fmla="*/ 63 h 139"/>
                  <a:gd name="T86" fmla="*/ 0 w 139"/>
                  <a:gd name="T87" fmla="*/ 60 h 139"/>
                  <a:gd name="T88" fmla="*/ 6 w 139"/>
                  <a:gd name="T89" fmla="*/ 39 h 139"/>
                  <a:gd name="T90" fmla="*/ 16 w 139"/>
                  <a:gd name="T91" fmla="*/ 42 h 139"/>
                  <a:gd name="T92" fmla="*/ 32 w 139"/>
                  <a:gd name="T93" fmla="*/ 2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9" h="139">
                    <a:moveTo>
                      <a:pt x="69" y="10"/>
                    </a:moveTo>
                    <a:cubicBezTo>
                      <a:pt x="71" y="10"/>
                      <a:pt x="74" y="10"/>
                      <a:pt x="76" y="1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105" y="20"/>
                      <a:pt x="111" y="26"/>
                      <a:pt x="116" y="32"/>
                    </a:cubicBezTo>
                    <a:cubicBezTo>
                      <a:pt x="125" y="27"/>
                      <a:pt x="125" y="27"/>
                      <a:pt x="125" y="2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9" y="59"/>
                      <a:pt x="130" y="68"/>
                      <a:pt x="129" y="76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19" y="105"/>
                      <a:pt x="113" y="112"/>
                      <a:pt x="107" y="117"/>
                    </a:cubicBezTo>
                    <a:cubicBezTo>
                      <a:pt x="112" y="126"/>
                      <a:pt x="112" y="126"/>
                      <a:pt x="112" y="126"/>
                    </a:cubicBezTo>
                    <a:cubicBezTo>
                      <a:pt x="92" y="136"/>
                      <a:pt x="92" y="136"/>
                      <a:pt x="92" y="136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2" y="129"/>
                      <a:pt x="76" y="130"/>
                      <a:pt x="69" y="13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87" y="110"/>
                      <a:pt x="103" y="99"/>
                      <a:pt x="108" y="81"/>
                    </a:cubicBezTo>
                    <a:cubicBezTo>
                      <a:pt x="114" y="60"/>
                      <a:pt x="102" y="38"/>
                      <a:pt x="81" y="31"/>
                    </a:cubicBezTo>
                    <a:cubicBezTo>
                      <a:pt x="77" y="30"/>
                      <a:pt x="73" y="29"/>
                      <a:pt x="69" y="29"/>
                    </a:cubicBezTo>
                    <a:lnTo>
                      <a:pt x="69" y="10"/>
                    </a:lnTo>
                    <a:close/>
                    <a:moveTo>
                      <a:pt x="32" y="23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7" y="11"/>
                      <a:pt x="63" y="10"/>
                      <a:pt x="69" y="10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52" y="29"/>
                      <a:pt x="36" y="41"/>
                      <a:pt x="31" y="58"/>
                    </a:cubicBezTo>
                    <a:cubicBezTo>
                      <a:pt x="24" y="79"/>
                      <a:pt x="36" y="102"/>
                      <a:pt x="58" y="108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61" y="109"/>
                      <a:pt x="65" y="110"/>
                      <a:pt x="69" y="110"/>
                    </a:cubicBezTo>
                    <a:cubicBezTo>
                      <a:pt x="69" y="130"/>
                      <a:pt x="69" y="130"/>
                      <a:pt x="69" y="130"/>
                    </a:cubicBezTo>
                    <a:cubicBezTo>
                      <a:pt x="67" y="130"/>
                      <a:pt x="65" y="130"/>
                      <a:pt x="63" y="129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39" y="133"/>
                      <a:pt x="39" y="133"/>
                      <a:pt x="39" y="13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4" y="119"/>
                      <a:pt x="27" y="114"/>
                      <a:pt x="22" y="107"/>
                    </a:cubicBezTo>
                    <a:cubicBezTo>
                      <a:pt x="13" y="112"/>
                      <a:pt x="13" y="112"/>
                      <a:pt x="13" y="11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0"/>
                      <a:pt x="9" y="72"/>
                      <a:pt x="10" y="6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20" y="34"/>
                      <a:pt x="25" y="28"/>
                      <a:pt x="32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118">
                <a:extLst>
                  <a:ext uri="{FF2B5EF4-FFF2-40B4-BE49-F238E27FC236}">
                    <a16:creationId xmlns:a16="http://schemas.microsoft.com/office/drawing/2014/main" id="{66F6E6EC-C743-4EEA-860C-4CCA8DE90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037" y="2888433"/>
                <a:ext cx="237547" cy="229106"/>
              </a:xfrm>
              <a:custGeom>
                <a:avLst/>
                <a:gdLst>
                  <a:gd name="T0" fmla="*/ 74 w 147"/>
                  <a:gd name="T1" fmla="*/ 0 h 141"/>
                  <a:gd name="T2" fmla="*/ 147 w 147"/>
                  <a:gd name="T3" fmla="*/ 63 h 141"/>
                  <a:gd name="T4" fmla="*/ 117 w 147"/>
                  <a:gd name="T5" fmla="*/ 115 h 141"/>
                  <a:gd name="T6" fmla="*/ 128 w 147"/>
                  <a:gd name="T7" fmla="*/ 141 h 141"/>
                  <a:gd name="T8" fmla="*/ 102 w 147"/>
                  <a:gd name="T9" fmla="*/ 122 h 141"/>
                  <a:gd name="T10" fmla="*/ 74 w 147"/>
                  <a:gd name="T11" fmla="*/ 127 h 141"/>
                  <a:gd name="T12" fmla="*/ 0 w 147"/>
                  <a:gd name="T13" fmla="*/ 63 h 141"/>
                  <a:gd name="T14" fmla="*/ 74 w 147"/>
                  <a:gd name="T1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1">
                    <a:moveTo>
                      <a:pt x="74" y="0"/>
                    </a:moveTo>
                    <a:cubicBezTo>
                      <a:pt x="114" y="0"/>
                      <a:pt x="147" y="28"/>
                      <a:pt x="147" y="63"/>
                    </a:cubicBezTo>
                    <a:cubicBezTo>
                      <a:pt x="147" y="84"/>
                      <a:pt x="135" y="103"/>
                      <a:pt x="117" y="115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02" y="122"/>
                      <a:pt x="102" y="122"/>
                      <a:pt x="102" y="122"/>
                    </a:cubicBezTo>
                    <a:cubicBezTo>
                      <a:pt x="93" y="125"/>
                      <a:pt x="84" y="127"/>
                      <a:pt x="74" y="127"/>
                    </a:cubicBezTo>
                    <a:cubicBezTo>
                      <a:pt x="33" y="127"/>
                      <a:pt x="0" y="98"/>
                      <a:pt x="0" y="63"/>
                    </a:cubicBezTo>
                    <a:cubicBezTo>
                      <a:pt x="0" y="28"/>
                      <a:pt x="33" y="0"/>
                      <a:pt x="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Oval 119">
                <a:extLst>
                  <a:ext uri="{FF2B5EF4-FFF2-40B4-BE49-F238E27FC236}">
                    <a16:creationId xmlns:a16="http://schemas.microsoft.com/office/drawing/2014/main" id="{9079A209-8D1F-4FEA-B07F-F7C89A30B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588" y="2977664"/>
                <a:ext cx="31351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Oval 120">
                <a:extLst>
                  <a:ext uri="{FF2B5EF4-FFF2-40B4-BE49-F238E27FC236}">
                    <a16:creationId xmlns:a16="http://schemas.microsoft.com/office/drawing/2014/main" id="{973F898D-5F52-4159-9468-B8A4C25C2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738" y="2977664"/>
                <a:ext cx="32557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Oval 121">
                <a:extLst>
                  <a:ext uri="{FF2B5EF4-FFF2-40B4-BE49-F238E27FC236}">
                    <a16:creationId xmlns:a16="http://schemas.microsoft.com/office/drawing/2014/main" id="{8EC083A8-AF6E-4B58-9081-AA086CAC1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476" y="2977664"/>
                <a:ext cx="32557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122">
                <a:extLst>
                  <a:ext uri="{FF2B5EF4-FFF2-40B4-BE49-F238E27FC236}">
                    <a16:creationId xmlns:a16="http://schemas.microsoft.com/office/drawing/2014/main" id="{636EF59B-3DD9-4162-8166-A11B7E6AC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577" y="2232466"/>
                <a:ext cx="132640" cy="157963"/>
              </a:xfrm>
              <a:custGeom>
                <a:avLst/>
                <a:gdLst>
                  <a:gd name="T0" fmla="*/ 0 w 110"/>
                  <a:gd name="T1" fmla="*/ 0 h 131"/>
                  <a:gd name="T2" fmla="*/ 110 w 110"/>
                  <a:gd name="T3" fmla="*/ 65 h 131"/>
                  <a:gd name="T4" fmla="*/ 0 w 110"/>
                  <a:gd name="T5" fmla="*/ 131 h 131"/>
                  <a:gd name="T6" fmla="*/ 0 w 110"/>
                  <a:gd name="T7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31">
                    <a:moveTo>
                      <a:pt x="0" y="0"/>
                    </a:moveTo>
                    <a:lnTo>
                      <a:pt x="110" y="65"/>
                    </a:lnTo>
                    <a:lnTo>
                      <a:pt x="0" y="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123">
                <a:extLst>
                  <a:ext uri="{FF2B5EF4-FFF2-40B4-BE49-F238E27FC236}">
                    <a16:creationId xmlns:a16="http://schemas.microsoft.com/office/drawing/2014/main" id="{1396FBA5-1B72-4A62-B169-BC47EA274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8182" y="3673423"/>
                <a:ext cx="108524" cy="89231"/>
              </a:xfrm>
              <a:custGeom>
                <a:avLst/>
                <a:gdLst>
                  <a:gd name="T0" fmla="*/ 0 w 90"/>
                  <a:gd name="T1" fmla="*/ 66 h 74"/>
                  <a:gd name="T2" fmla="*/ 84 w 90"/>
                  <a:gd name="T3" fmla="*/ 0 h 74"/>
                  <a:gd name="T4" fmla="*/ 90 w 90"/>
                  <a:gd name="T5" fmla="*/ 8 h 74"/>
                  <a:gd name="T6" fmla="*/ 7 w 90"/>
                  <a:gd name="T7" fmla="*/ 74 h 74"/>
                  <a:gd name="T8" fmla="*/ 0 w 90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4">
                    <a:moveTo>
                      <a:pt x="0" y="66"/>
                    </a:moveTo>
                    <a:lnTo>
                      <a:pt x="84" y="0"/>
                    </a:lnTo>
                    <a:lnTo>
                      <a:pt x="90" y="8"/>
                    </a:lnTo>
                    <a:lnTo>
                      <a:pt x="7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124">
                <a:extLst>
                  <a:ext uri="{FF2B5EF4-FFF2-40B4-BE49-F238E27FC236}">
                    <a16:creationId xmlns:a16="http://schemas.microsoft.com/office/drawing/2014/main" id="{C5582990-15A3-4A88-944F-9041E4929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9471" y="3673423"/>
                <a:ext cx="109730" cy="89231"/>
              </a:xfrm>
              <a:custGeom>
                <a:avLst/>
                <a:gdLst>
                  <a:gd name="T0" fmla="*/ 84 w 91"/>
                  <a:gd name="T1" fmla="*/ 74 h 74"/>
                  <a:gd name="T2" fmla="*/ 0 w 91"/>
                  <a:gd name="T3" fmla="*/ 8 h 74"/>
                  <a:gd name="T4" fmla="*/ 6 w 91"/>
                  <a:gd name="T5" fmla="*/ 0 h 74"/>
                  <a:gd name="T6" fmla="*/ 91 w 91"/>
                  <a:gd name="T7" fmla="*/ 66 h 74"/>
                  <a:gd name="T8" fmla="*/ 84 w 91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4">
                    <a:moveTo>
                      <a:pt x="84" y="74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91" y="66"/>
                    </a:lnTo>
                    <a:lnTo>
                      <a:pt x="84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Rectangle 125">
                <a:extLst>
                  <a:ext uri="{FF2B5EF4-FFF2-40B4-BE49-F238E27FC236}">
                    <a16:creationId xmlns:a16="http://schemas.microsoft.com/office/drawing/2014/main" id="{9C3CDAC5-09D7-4790-930E-0F04133FC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060" y="3549223"/>
                <a:ext cx="13264" cy="1290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126">
                <a:extLst>
                  <a:ext uri="{FF2B5EF4-FFF2-40B4-BE49-F238E27FC236}">
                    <a16:creationId xmlns:a16="http://schemas.microsoft.com/office/drawing/2014/main" id="{3603947B-6967-4301-BCEE-EA44AEC99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0033" y="3496167"/>
                <a:ext cx="107318" cy="106112"/>
              </a:xfrm>
              <a:custGeom>
                <a:avLst/>
                <a:gdLst>
                  <a:gd name="T0" fmla="*/ 45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1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5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5" y="44"/>
                    </a:moveTo>
                    <a:cubicBezTo>
                      <a:pt x="55" y="48"/>
                      <a:pt x="63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3" y="56"/>
                      <a:pt x="11" y="48"/>
                      <a:pt x="21" y="44"/>
                    </a:cubicBezTo>
                    <a:cubicBezTo>
                      <a:pt x="16" y="40"/>
                      <a:pt x="13" y="33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3"/>
                      <a:pt x="50" y="40"/>
                      <a:pt x="45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127">
                <a:extLst>
                  <a:ext uri="{FF2B5EF4-FFF2-40B4-BE49-F238E27FC236}">
                    <a16:creationId xmlns:a16="http://schemas.microsoft.com/office/drawing/2014/main" id="{F2C083EE-6405-4590-BBD3-330392905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744" y="3683069"/>
                <a:ext cx="106112" cy="107318"/>
              </a:xfrm>
              <a:custGeom>
                <a:avLst/>
                <a:gdLst>
                  <a:gd name="T0" fmla="*/ 44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1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4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4" y="44"/>
                    </a:moveTo>
                    <a:cubicBezTo>
                      <a:pt x="55" y="48"/>
                      <a:pt x="63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" y="56"/>
                      <a:pt x="10" y="48"/>
                      <a:pt x="21" y="44"/>
                    </a:cubicBezTo>
                    <a:cubicBezTo>
                      <a:pt x="16" y="40"/>
                      <a:pt x="13" y="32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2"/>
                      <a:pt x="49" y="40"/>
                      <a:pt x="44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128">
                <a:extLst>
                  <a:ext uri="{FF2B5EF4-FFF2-40B4-BE49-F238E27FC236}">
                    <a16:creationId xmlns:a16="http://schemas.microsoft.com/office/drawing/2014/main" id="{564B10EF-FE73-4345-927E-836568200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2528" y="3683069"/>
                <a:ext cx="106112" cy="107318"/>
              </a:xfrm>
              <a:custGeom>
                <a:avLst/>
                <a:gdLst>
                  <a:gd name="T0" fmla="*/ 45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2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5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5" y="44"/>
                    </a:moveTo>
                    <a:cubicBezTo>
                      <a:pt x="56" y="48"/>
                      <a:pt x="64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3" y="56"/>
                      <a:pt x="11" y="48"/>
                      <a:pt x="22" y="44"/>
                    </a:cubicBezTo>
                    <a:cubicBezTo>
                      <a:pt x="17" y="40"/>
                      <a:pt x="13" y="32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2"/>
                      <a:pt x="50" y="40"/>
                      <a:pt x="45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Oval 129">
                <a:extLst>
                  <a:ext uri="{FF2B5EF4-FFF2-40B4-BE49-F238E27FC236}">
                    <a16:creationId xmlns:a16="http://schemas.microsoft.com/office/drawing/2014/main" id="{0810DD73-6432-4B0A-813C-D2BBC894F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738" y="3644483"/>
                <a:ext cx="63909" cy="6632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130">
                <a:extLst>
                  <a:ext uri="{FF2B5EF4-FFF2-40B4-BE49-F238E27FC236}">
                    <a16:creationId xmlns:a16="http://schemas.microsoft.com/office/drawing/2014/main" id="{319BC14D-2BA9-4C13-8C52-68C8B6C09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110" y="3470845"/>
                <a:ext cx="132640" cy="154345"/>
              </a:xfrm>
              <a:custGeom>
                <a:avLst/>
                <a:gdLst>
                  <a:gd name="T0" fmla="*/ 0 w 110"/>
                  <a:gd name="T1" fmla="*/ 21 h 128"/>
                  <a:gd name="T2" fmla="*/ 24 w 110"/>
                  <a:gd name="T3" fmla="*/ 0 h 128"/>
                  <a:gd name="T4" fmla="*/ 110 w 110"/>
                  <a:gd name="T5" fmla="*/ 108 h 128"/>
                  <a:gd name="T6" fmla="*/ 86 w 110"/>
                  <a:gd name="T7" fmla="*/ 128 h 128"/>
                  <a:gd name="T8" fmla="*/ 0 w 110"/>
                  <a:gd name="T9" fmla="*/ 2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28">
                    <a:moveTo>
                      <a:pt x="0" y="21"/>
                    </a:moveTo>
                    <a:lnTo>
                      <a:pt x="24" y="0"/>
                    </a:lnTo>
                    <a:lnTo>
                      <a:pt x="110" y="108"/>
                    </a:lnTo>
                    <a:lnTo>
                      <a:pt x="86" y="128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131">
                <a:extLst>
                  <a:ext uri="{FF2B5EF4-FFF2-40B4-BE49-F238E27FC236}">
                    <a16:creationId xmlns:a16="http://schemas.microsoft.com/office/drawing/2014/main" id="{7C166F6B-9A54-4203-90A8-42CC2E083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757" y="3482903"/>
                <a:ext cx="113347" cy="131435"/>
              </a:xfrm>
              <a:custGeom>
                <a:avLst/>
                <a:gdLst>
                  <a:gd name="T0" fmla="*/ 0 w 94"/>
                  <a:gd name="T1" fmla="*/ 12 h 109"/>
                  <a:gd name="T2" fmla="*/ 79 w 94"/>
                  <a:gd name="T3" fmla="*/ 109 h 109"/>
                  <a:gd name="T4" fmla="*/ 94 w 94"/>
                  <a:gd name="T5" fmla="*/ 96 h 109"/>
                  <a:gd name="T6" fmla="*/ 16 w 94"/>
                  <a:gd name="T7" fmla="*/ 0 h 109"/>
                  <a:gd name="T8" fmla="*/ 0 w 94"/>
                  <a:gd name="T9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09">
                    <a:moveTo>
                      <a:pt x="0" y="12"/>
                    </a:moveTo>
                    <a:lnTo>
                      <a:pt x="79" y="109"/>
                    </a:lnTo>
                    <a:lnTo>
                      <a:pt x="94" y="96"/>
                    </a:lnTo>
                    <a:lnTo>
                      <a:pt x="16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132">
                <a:extLst>
                  <a:ext uri="{FF2B5EF4-FFF2-40B4-BE49-F238E27FC236}">
                    <a16:creationId xmlns:a16="http://schemas.microsoft.com/office/drawing/2014/main" id="{A02206CB-8CCF-4297-9B44-91A31534D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906" y="3425024"/>
                <a:ext cx="100083" cy="100083"/>
              </a:xfrm>
              <a:custGeom>
                <a:avLst/>
                <a:gdLst>
                  <a:gd name="T0" fmla="*/ 26 w 62"/>
                  <a:gd name="T1" fmla="*/ 1 h 62"/>
                  <a:gd name="T2" fmla="*/ 52 w 62"/>
                  <a:gd name="T3" fmla="*/ 12 h 62"/>
                  <a:gd name="T4" fmla="*/ 47 w 62"/>
                  <a:gd name="T5" fmla="*/ 52 h 62"/>
                  <a:gd name="T6" fmla="*/ 7 w 62"/>
                  <a:gd name="T7" fmla="*/ 47 h 62"/>
                  <a:gd name="T8" fmla="*/ 3 w 62"/>
                  <a:gd name="T9" fmla="*/ 20 h 62"/>
                  <a:gd name="T10" fmla="*/ 13 w 62"/>
                  <a:gd name="T11" fmla="*/ 33 h 62"/>
                  <a:gd name="T12" fmla="*/ 18 w 62"/>
                  <a:gd name="T13" fmla="*/ 39 h 62"/>
                  <a:gd name="T14" fmla="*/ 27 w 62"/>
                  <a:gd name="T15" fmla="*/ 38 h 62"/>
                  <a:gd name="T16" fmla="*/ 35 w 62"/>
                  <a:gd name="T17" fmla="*/ 37 h 62"/>
                  <a:gd name="T18" fmla="*/ 38 w 62"/>
                  <a:gd name="T19" fmla="*/ 29 h 62"/>
                  <a:gd name="T20" fmla="*/ 41 w 62"/>
                  <a:gd name="T21" fmla="*/ 21 h 62"/>
                  <a:gd name="T22" fmla="*/ 36 w 62"/>
                  <a:gd name="T23" fmla="*/ 14 h 62"/>
                  <a:gd name="T24" fmla="*/ 26 w 62"/>
                  <a:gd name="T25" fmla="*/ 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2">
                    <a:moveTo>
                      <a:pt x="26" y="1"/>
                    </a:moveTo>
                    <a:cubicBezTo>
                      <a:pt x="35" y="0"/>
                      <a:pt x="45" y="4"/>
                      <a:pt x="52" y="12"/>
                    </a:cubicBezTo>
                    <a:cubicBezTo>
                      <a:pt x="62" y="24"/>
                      <a:pt x="60" y="42"/>
                      <a:pt x="47" y="52"/>
                    </a:cubicBezTo>
                    <a:cubicBezTo>
                      <a:pt x="35" y="62"/>
                      <a:pt x="17" y="60"/>
                      <a:pt x="7" y="47"/>
                    </a:cubicBezTo>
                    <a:cubicBezTo>
                      <a:pt x="1" y="39"/>
                      <a:pt x="0" y="29"/>
                      <a:pt x="3" y="20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6" y="14"/>
                      <a:pt x="36" y="14"/>
                      <a:pt x="36" y="14"/>
                    </a:cubicBezTo>
                    <a:lnTo>
                      <a:pt x="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133">
                <a:extLst>
                  <a:ext uri="{FF2B5EF4-FFF2-40B4-BE49-F238E27FC236}">
                    <a16:creationId xmlns:a16="http://schemas.microsoft.com/office/drawing/2014/main" id="{8977054C-617F-4AC0-B370-60A0A7238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9077" y="3572134"/>
                <a:ext cx="100083" cy="100083"/>
              </a:xfrm>
              <a:custGeom>
                <a:avLst/>
                <a:gdLst>
                  <a:gd name="T0" fmla="*/ 59 w 62"/>
                  <a:gd name="T1" fmla="*/ 42 h 62"/>
                  <a:gd name="T2" fmla="*/ 54 w 62"/>
                  <a:gd name="T3" fmla="*/ 15 h 62"/>
                  <a:gd name="T4" fmla="*/ 14 w 62"/>
                  <a:gd name="T5" fmla="*/ 10 h 62"/>
                  <a:gd name="T6" fmla="*/ 10 w 62"/>
                  <a:gd name="T7" fmla="*/ 50 h 62"/>
                  <a:gd name="T8" fmla="*/ 35 w 62"/>
                  <a:gd name="T9" fmla="*/ 61 h 62"/>
                  <a:gd name="T10" fmla="*/ 25 w 62"/>
                  <a:gd name="T11" fmla="*/ 48 h 62"/>
                  <a:gd name="T12" fmla="*/ 20 w 62"/>
                  <a:gd name="T13" fmla="*/ 41 h 62"/>
                  <a:gd name="T14" fmla="*/ 23 w 62"/>
                  <a:gd name="T15" fmla="*/ 33 h 62"/>
                  <a:gd name="T16" fmla="*/ 26 w 62"/>
                  <a:gd name="T17" fmla="*/ 25 h 62"/>
                  <a:gd name="T18" fmla="*/ 35 w 62"/>
                  <a:gd name="T19" fmla="*/ 24 h 62"/>
                  <a:gd name="T20" fmla="*/ 43 w 62"/>
                  <a:gd name="T21" fmla="*/ 23 h 62"/>
                  <a:gd name="T22" fmla="*/ 48 w 62"/>
                  <a:gd name="T23" fmla="*/ 29 h 62"/>
                  <a:gd name="T24" fmla="*/ 59 w 62"/>
                  <a:gd name="T25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2">
                    <a:moveTo>
                      <a:pt x="59" y="42"/>
                    </a:moveTo>
                    <a:cubicBezTo>
                      <a:pt x="62" y="33"/>
                      <a:pt x="60" y="23"/>
                      <a:pt x="54" y="15"/>
                    </a:cubicBezTo>
                    <a:cubicBezTo>
                      <a:pt x="44" y="2"/>
                      <a:pt x="26" y="0"/>
                      <a:pt x="14" y="10"/>
                    </a:cubicBezTo>
                    <a:cubicBezTo>
                      <a:pt x="2" y="20"/>
                      <a:pt x="0" y="38"/>
                      <a:pt x="10" y="50"/>
                    </a:cubicBezTo>
                    <a:cubicBezTo>
                      <a:pt x="16" y="58"/>
                      <a:pt x="26" y="62"/>
                      <a:pt x="35" y="61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8" y="29"/>
                      <a:pt x="48" y="29"/>
                      <a:pt x="48" y="29"/>
                    </a:cubicBezTo>
                    <a:lnTo>
                      <a:pt x="59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134">
                <a:extLst>
                  <a:ext uri="{FF2B5EF4-FFF2-40B4-BE49-F238E27FC236}">
                    <a16:creationId xmlns:a16="http://schemas.microsoft.com/office/drawing/2014/main" id="{26DE3EDD-2D05-462D-A24F-EC7ECFAEA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518" y="3579369"/>
                <a:ext cx="81996" cy="80790"/>
              </a:xfrm>
              <a:custGeom>
                <a:avLst/>
                <a:gdLst>
                  <a:gd name="T0" fmla="*/ 51 w 51"/>
                  <a:gd name="T1" fmla="*/ 26 h 50"/>
                  <a:gd name="T2" fmla="*/ 45 w 51"/>
                  <a:gd name="T3" fmla="*/ 12 h 50"/>
                  <a:gd name="T4" fmla="*/ 12 w 51"/>
                  <a:gd name="T5" fmla="*/ 9 h 50"/>
                  <a:gd name="T6" fmla="*/ 8 w 51"/>
                  <a:gd name="T7" fmla="*/ 42 h 50"/>
                  <a:gd name="T8" fmla="*/ 20 w 51"/>
                  <a:gd name="T9" fmla="*/ 50 h 50"/>
                  <a:gd name="T10" fmla="*/ 10 w 51"/>
                  <a:gd name="T11" fmla="*/ 37 h 50"/>
                  <a:gd name="T12" fmla="*/ 18 w 51"/>
                  <a:gd name="T13" fmla="*/ 16 h 50"/>
                  <a:gd name="T14" fmla="*/ 40 w 51"/>
                  <a:gd name="T15" fmla="*/ 13 h 50"/>
                  <a:gd name="T16" fmla="*/ 51 w 51"/>
                  <a:gd name="T17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0">
                    <a:moveTo>
                      <a:pt x="51" y="26"/>
                    </a:moveTo>
                    <a:cubicBezTo>
                      <a:pt x="50" y="21"/>
                      <a:pt x="49" y="16"/>
                      <a:pt x="45" y="12"/>
                    </a:cubicBezTo>
                    <a:cubicBezTo>
                      <a:pt x="37" y="2"/>
                      <a:pt x="22" y="0"/>
                      <a:pt x="12" y="9"/>
                    </a:cubicBezTo>
                    <a:cubicBezTo>
                      <a:pt x="2" y="17"/>
                      <a:pt x="0" y="32"/>
                      <a:pt x="8" y="42"/>
                    </a:cubicBezTo>
                    <a:cubicBezTo>
                      <a:pt x="11" y="46"/>
                      <a:pt x="16" y="49"/>
                      <a:pt x="20" y="50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40" y="13"/>
                      <a:pt x="40" y="13"/>
                      <a:pt x="40" y="13"/>
                    </a:cubicBezTo>
                    <a:lnTo>
                      <a:pt x="5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135">
                <a:extLst>
                  <a:ext uri="{FF2B5EF4-FFF2-40B4-BE49-F238E27FC236}">
                    <a16:creationId xmlns:a16="http://schemas.microsoft.com/office/drawing/2014/main" id="{C43ECD84-4620-4C32-9069-3746599D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53" y="3434670"/>
                <a:ext cx="80790" cy="80790"/>
              </a:xfrm>
              <a:custGeom>
                <a:avLst/>
                <a:gdLst>
                  <a:gd name="T0" fmla="*/ 0 w 50"/>
                  <a:gd name="T1" fmla="*/ 25 h 50"/>
                  <a:gd name="T2" fmla="*/ 5 w 50"/>
                  <a:gd name="T3" fmla="*/ 38 h 50"/>
                  <a:gd name="T4" fmla="*/ 38 w 50"/>
                  <a:gd name="T5" fmla="*/ 42 h 50"/>
                  <a:gd name="T6" fmla="*/ 42 w 50"/>
                  <a:gd name="T7" fmla="*/ 9 h 50"/>
                  <a:gd name="T8" fmla="*/ 30 w 50"/>
                  <a:gd name="T9" fmla="*/ 0 h 50"/>
                  <a:gd name="T10" fmla="*/ 40 w 50"/>
                  <a:gd name="T11" fmla="*/ 14 h 50"/>
                  <a:gd name="T12" fmla="*/ 32 w 50"/>
                  <a:gd name="T13" fmla="*/ 35 h 50"/>
                  <a:gd name="T14" fmla="*/ 10 w 50"/>
                  <a:gd name="T15" fmla="*/ 38 h 50"/>
                  <a:gd name="T16" fmla="*/ 0 w 50"/>
                  <a:gd name="T1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50">
                    <a:moveTo>
                      <a:pt x="0" y="25"/>
                    </a:moveTo>
                    <a:cubicBezTo>
                      <a:pt x="0" y="30"/>
                      <a:pt x="2" y="34"/>
                      <a:pt x="5" y="38"/>
                    </a:cubicBezTo>
                    <a:cubicBezTo>
                      <a:pt x="13" y="49"/>
                      <a:pt x="28" y="50"/>
                      <a:pt x="38" y="42"/>
                    </a:cubicBezTo>
                    <a:cubicBezTo>
                      <a:pt x="49" y="34"/>
                      <a:pt x="50" y="19"/>
                      <a:pt x="42" y="9"/>
                    </a:cubicBezTo>
                    <a:cubicBezTo>
                      <a:pt x="39" y="5"/>
                      <a:pt x="35" y="2"/>
                      <a:pt x="30" y="0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10" y="38"/>
                      <a:pt x="10" y="38"/>
                      <a:pt x="10" y="38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136">
                <a:extLst>
                  <a:ext uri="{FF2B5EF4-FFF2-40B4-BE49-F238E27FC236}">
                    <a16:creationId xmlns:a16="http://schemas.microsoft.com/office/drawing/2014/main" id="{A9F07B4A-B93E-4294-8BEB-DF9C3358E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7040" y="2275875"/>
                <a:ext cx="149522" cy="138669"/>
              </a:xfrm>
              <a:custGeom>
                <a:avLst/>
                <a:gdLst>
                  <a:gd name="T0" fmla="*/ 16 w 92"/>
                  <a:gd name="T1" fmla="*/ 86 h 86"/>
                  <a:gd name="T2" fmla="*/ 31 w 92"/>
                  <a:gd name="T3" fmla="*/ 71 h 86"/>
                  <a:gd name="T4" fmla="*/ 31 w 92"/>
                  <a:gd name="T5" fmla="*/ 71 h 86"/>
                  <a:gd name="T6" fmla="*/ 31 w 92"/>
                  <a:gd name="T7" fmla="*/ 20 h 86"/>
                  <a:gd name="T8" fmla="*/ 82 w 92"/>
                  <a:gd name="T9" fmla="*/ 20 h 86"/>
                  <a:gd name="T10" fmla="*/ 82 w 92"/>
                  <a:gd name="T11" fmla="*/ 56 h 86"/>
                  <a:gd name="T12" fmla="*/ 76 w 92"/>
                  <a:gd name="T13" fmla="*/ 55 h 86"/>
                  <a:gd name="T14" fmla="*/ 60 w 92"/>
                  <a:gd name="T15" fmla="*/ 71 h 86"/>
                  <a:gd name="T16" fmla="*/ 76 w 92"/>
                  <a:gd name="T17" fmla="*/ 86 h 86"/>
                  <a:gd name="T18" fmla="*/ 92 w 92"/>
                  <a:gd name="T19" fmla="*/ 71 h 86"/>
                  <a:gd name="T20" fmla="*/ 92 w 92"/>
                  <a:gd name="T21" fmla="*/ 71 h 86"/>
                  <a:gd name="T22" fmla="*/ 92 w 92"/>
                  <a:gd name="T23" fmla="*/ 71 h 86"/>
                  <a:gd name="T24" fmla="*/ 92 w 92"/>
                  <a:gd name="T25" fmla="*/ 20 h 86"/>
                  <a:gd name="T26" fmla="*/ 92 w 92"/>
                  <a:gd name="T27" fmla="*/ 0 h 86"/>
                  <a:gd name="T28" fmla="*/ 82 w 92"/>
                  <a:gd name="T29" fmla="*/ 0 h 86"/>
                  <a:gd name="T30" fmla="*/ 31 w 92"/>
                  <a:gd name="T31" fmla="*/ 0 h 86"/>
                  <a:gd name="T32" fmla="*/ 21 w 92"/>
                  <a:gd name="T33" fmla="*/ 0 h 86"/>
                  <a:gd name="T34" fmla="*/ 21 w 92"/>
                  <a:gd name="T35" fmla="*/ 20 h 86"/>
                  <a:gd name="T36" fmla="*/ 21 w 92"/>
                  <a:gd name="T37" fmla="*/ 56 h 86"/>
                  <a:gd name="T38" fmla="*/ 16 w 92"/>
                  <a:gd name="T39" fmla="*/ 55 h 86"/>
                  <a:gd name="T40" fmla="*/ 0 w 92"/>
                  <a:gd name="T41" fmla="*/ 71 h 86"/>
                  <a:gd name="T42" fmla="*/ 16 w 92"/>
                  <a:gd name="T4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86">
                    <a:moveTo>
                      <a:pt x="16" y="86"/>
                    </a:moveTo>
                    <a:cubicBezTo>
                      <a:pt x="24" y="86"/>
                      <a:pt x="31" y="79"/>
                      <a:pt x="31" y="71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0" y="55"/>
                      <a:pt x="78" y="55"/>
                      <a:pt x="76" y="55"/>
                    </a:cubicBezTo>
                    <a:cubicBezTo>
                      <a:pt x="67" y="55"/>
                      <a:pt x="60" y="62"/>
                      <a:pt x="60" y="71"/>
                    </a:cubicBezTo>
                    <a:cubicBezTo>
                      <a:pt x="60" y="79"/>
                      <a:pt x="67" y="86"/>
                      <a:pt x="76" y="86"/>
                    </a:cubicBezTo>
                    <a:cubicBezTo>
                      <a:pt x="85" y="86"/>
                      <a:pt x="92" y="79"/>
                      <a:pt x="92" y="71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5"/>
                      <a:pt x="18" y="55"/>
                      <a:pt x="16" y="55"/>
                    </a:cubicBezTo>
                    <a:cubicBezTo>
                      <a:pt x="7" y="55"/>
                      <a:pt x="0" y="62"/>
                      <a:pt x="0" y="71"/>
                    </a:cubicBezTo>
                    <a:cubicBezTo>
                      <a:pt x="0" y="79"/>
                      <a:pt x="7" y="86"/>
                      <a:pt x="16" y="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137">
                <a:extLst>
                  <a:ext uri="{FF2B5EF4-FFF2-40B4-BE49-F238E27FC236}">
                    <a16:creationId xmlns:a16="http://schemas.microsoft.com/office/drawing/2014/main" id="{2F00108B-9551-4E6D-AF0F-C56B52320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319" y="2232466"/>
                <a:ext cx="141081" cy="104906"/>
              </a:xfrm>
              <a:custGeom>
                <a:avLst/>
                <a:gdLst>
                  <a:gd name="T0" fmla="*/ 44 w 87"/>
                  <a:gd name="T1" fmla="*/ 0 h 65"/>
                  <a:gd name="T2" fmla="*/ 0 w 87"/>
                  <a:gd name="T3" fmla="*/ 43 h 65"/>
                  <a:gd name="T4" fmla="*/ 5 w 87"/>
                  <a:gd name="T5" fmla="*/ 64 h 65"/>
                  <a:gd name="T6" fmla="*/ 5 w 87"/>
                  <a:gd name="T7" fmla="*/ 53 h 65"/>
                  <a:gd name="T8" fmla="*/ 7 w 87"/>
                  <a:gd name="T9" fmla="*/ 47 h 65"/>
                  <a:gd name="T10" fmla="*/ 7 w 87"/>
                  <a:gd name="T11" fmla="*/ 43 h 65"/>
                  <a:gd name="T12" fmla="*/ 44 w 87"/>
                  <a:gd name="T13" fmla="*/ 7 h 65"/>
                  <a:gd name="T14" fmla="*/ 80 w 87"/>
                  <a:gd name="T15" fmla="*/ 43 h 65"/>
                  <a:gd name="T16" fmla="*/ 80 w 87"/>
                  <a:gd name="T17" fmla="*/ 47 h 65"/>
                  <a:gd name="T18" fmla="*/ 82 w 87"/>
                  <a:gd name="T19" fmla="*/ 53 h 65"/>
                  <a:gd name="T20" fmla="*/ 82 w 87"/>
                  <a:gd name="T21" fmla="*/ 65 h 65"/>
                  <a:gd name="T22" fmla="*/ 87 w 87"/>
                  <a:gd name="T23" fmla="*/ 43 h 65"/>
                  <a:gd name="T24" fmla="*/ 44 w 87"/>
                  <a:gd name="T2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65">
                    <a:moveTo>
                      <a:pt x="44" y="0"/>
                    </a:moveTo>
                    <a:cubicBezTo>
                      <a:pt x="20" y="0"/>
                      <a:pt x="0" y="19"/>
                      <a:pt x="0" y="43"/>
                    </a:cubicBezTo>
                    <a:cubicBezTo>
                      <a:pt x="0" y="51"/>
                      <a:pt x="2" y="58"/>
                      <a:pt x="5" y="64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1"/>
                      <a:pt x="6" y="49"/>
                      <a:pt x="7" y="47"/>
                    </a:cubicBezTo>
                    <a:cubicBezTo>
                      <a:pt x="7" y="46"/>
                      <a:pt x="7" y="45"/>
                      <a:pt x="7" y="43"/>
                    </a:cubicBezTo>
                    <a:cubicBezTo>
                      <a:pt x="7" y="23"/>
                      <a:pt x="24" y="7"/>
                      <a:pt x="44" y="7"/>
                    </a:cubicBezTo>
                    <a:cubicBezTo>
                      <a:pt x="64" y="7"/>
                      <a:pt x="80" y="23"/>
                      <a:pt x="80" y="43"/>
                    </a:cubicBezTo>
                    <a:cubicBezTo>
                      <a:pt x="80" y="45"/>
                      <a:pt x="80" y="46"/>
                      <a:pt x="80" y="47"/>
                    </a:cubicBezTo>
                    <a:cubicBezTo>
                      <a:pt x="81" y="49"/>
                      <a:pt x="82" y="51"/>
                      <a:pt x="82" y="5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5" y="58"/>
                      <a:pt x="87" y="51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138">
                <a:extLst>
                  <a:ext uri="{FF2B5EF4-FFF2-40B4-BE49-F238E27FC236}">
                    <a16:creationId xmlns:a16="http://schemas.microsoft.com/office/drawing/2014/main" id="{70EA2F7E-BFAC-4B16-B4CB-B53058F78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583" y="2303609"/>
                <a:ext cx="31351" cy="54262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7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139">
                <a:extLst>
                  <a:ext uri="{FF2B5EF4-FFF2-40B4-BE49-F238E27FC236}">
                    <a16:creationId xmlns:a16="http://schemas.microsoft.com/office/drawing/2014/main" id="{AF4457F7-752A-48A3-8621-FC514922D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990" y="2303609"/>
                <a:ext cx="31351" cy="54262"/>
              </a:xfrm>
              <a:custGeom>
                <a:avLst/>
                <a:gdLst>
                  <a:gd name="T0" fmla="*/ 19 w 19"/>
                  <a:gd name="T1" fmla="*/ 25 h 34"/>
                  <a:gd name="T2" fmla="*/ 19 w 19"/>
                  <a:gd name="T3" fmla="*/ 20 h 34"/>
                  <a:gd name="T4" fmla="*/ 19 w 19"/>
                  <a:gd name="T5" fmla="*/ 9 h 34"/>
                  <a:gd name="T6" fmla="*/ 19 w 19"/>
                  <a:gd name="T7" fmla="*/ 8 h 34"/>
                  <a:gd name="T8" fmla="*/ 6 w 19"/>
                  <a:gd name="T9" fmla="*/ 0 h 34"/>
                  <a:gd name="T10" fmla="*/ 0 w 19"/>
                  <a:gd name="T11" fmla="*/ 0 h 34"/>
                  <a:gd name="T12" fmla="*/ 0 w 19"/>
                  <a:gd name="T13" fmla="*/ 34 h 34"/>
                  <a:gd name="T14" fmla="*/ 6 w 19"/>
                  <a:gd name="T15" fmla="*/ 34 h 34"/>
                  <a:gd name="T16" fmla="*/ 19 w 19"/>
                  <a:gd name="T1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19" y="25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3"/>
                      <a:pt x="13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3" y="34"/>
                      <a:pt x="19" y="30"/>
                      <a:pt x="19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140">
                <a:extLst>
                  <a:ext uri="{FF2B5EF4-FFF2-40B4-BE49-F238E27FC236}">
                    <a16:creationId xmlns:a16="http://schemas.microsoft.com/office/drawing/2014/main" id="{5E709A26-E906-4D8F-814E-2986945AF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1529" y="3768683"/>
                <a:ext cx="159168" cy="159168"/>
              </a:xfrm>
              <a:custGeom>
                <a:avLst/>
                <a:gdLst>
                  <a:gd name="T0" fmla="*/ 72 w 132"/>
                  <a:gd name="T1" fmla="*/ 51 h 132"/>
                  <a:gd name="T2" fmla="*/ 72 w 132"/>
                  <a:gd name="T3" fmla="*/ 41 h 132"/>
                  <a:gd name="T4" fmla="*/ 97 w 132"/>
                  <a:gd name="T5" fmla="*/ 41 h 132"/>
                  <a:gd name="T6" fmla="*/ 97 w 132"/>
                  <a:gd name="T7" fmla="*/ 0 h 132"/>
                  <a:gd name="T8" fmla="*/ 35 w 132"/>
                  <a:gd name="T9" fmla="*/ 0 h 132"/>
                  <a:gd name="T10" fmla="*/ 35 w 132"/>
                  <a:gd name="T11" fmla="*/ 41 h 132"/>
                  <a:gd name="T12" fmla="*/ 61 w 132"/>
                  <a:gd name="T13" fmla="*/ 41 h 132"/>
                  <a:gd name="T14" fmla="*/ 61 w 132"/>
                  <a:gd name="T15" fmla="*/ 51 h 132"/>
                  <a:gd name="T16" fmla="*/ 26 w 132"/>
                  <a:gd name="T17" fmla="*/ 51 h 132"/>
                  <a:gd name="T18" fmla="*/ 26 w 132"/>
                  <a:gd name="T19" fmla="*/ 46 h 132"/>
                  <a:gd name="T20" fmla="*/ 11 w 132"/>
                  <a:gd name="T21" fmla="*/ 46 h 132"/>
                  <a:gd name="T22" fmla="*/ 11 w 132"/>
                  <a:gd name="T23" fmla="*/ 51 h 132"/>
                  <a:gd name="T24" fmla="*/ 0 w 132"/>
                  <a:gd name="T25" fmla="*/ 51 h 132"/>
                  <a:gd name="T26" fmla="*/ 0 w 132"/>
                  <a:gd name="T27" fmla="*/ 132 h 132"/>
                  <a:gd name="T28" fmla="*/ 132 w 132"/>
                  <a:gd name="T29" fmla="*/ 132 h 132"/>
                  <a:gd name="T30" fmla="*/ 132 w 132"/>
                  <a:gd name="T31" fmla="*/ 51 h 132"/>
                  <a:gd name="T32" fmla="*/ 72 w 132"/>
                  <a:gd name="T33" fmla="*/ 5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32">
                    <a:moveTo>
                      <a:pt x="72" y="51"/>
                    </a:moveTo>
                    <a:lnTo>
                      <a:pt x="72" y="41"/>
                    </a:lnTo>
                    <a:lnTo>
                      <a:pt x="97" y="41"/>
                    </a:lnTo>
                    <a:lnTo>
                      <a:pt x="97" y="0"/>
                    </a:lnTo>
                    <a:lnTo>
                      <a:pt x="35" y="0"/>
                    </a:lnTo>
                    <a:lnTo>
                      <a:pt x="35" y="41"/>
                    </a:lnTo>
                    <a:lnTo>
                      <a:pt x="61" y="41"/>
                    </a:lnTo>
                    <a:lnTo>
                      <a:pt x="61" y="51"/>
                    </a:lnTo>
                    <a:lnTo>
                      <a:pt x="26" y="51"/>
                    </a:lnTo>
                    <a:lnTo>
                      <a:pt x="26" y="46"/>
                    </a:lnTo>
                    <a:lnTo>
                      <a:pt x="11" y="46"/>
                    </a:lnTo>
                    <a:lnTo>
                      <a:pt x="11" y="51"/>
                    </a:lnTo>
                    <a:lnTo>
                      <a:pt x="0" y="51"/>
                    </a:lnTo>
                    <a:lnTo>
                      <a:pt x="0" y="132"/>
                    </a:lnTo>
                    <a:lnTo>
                      <a:pt x="132" y="132"/>
                    </a:lnTo>
                    <a:lnTo>
                      <a:pt x="132" y="51"/>
                    </a:lnTo>
                    <a:lnTo>
                      <a:pt x="72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141">
                <a:extLst>
                  <a:ext uri="{FF2B5EF4-FFF2-40B4-BE49-F238E27FC236}">
                    <a16:creationId xmlns:a16="http://schemas.microsoft.com/office/drawing/2014/main" id="{4C728AEA-525F-40F8-8BDA-585B29AA0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346" y="3842238"/>
                <a:ext cx="18087" cy="6029"/>
              </a:xfrm>
              <a:custGeom>
                <a:avLst/>
                <a:gdLst>
                  <a:gd name="T0" fmla="*/ 15 w 15"/>
                  <a:gd name="T1" fmla="*/ 5 h 5"/>
                  <a:gd name="T2" fmla="*/ 15 w 15"/>
                  <a:gd name="T3" fmla="*/ 5 h 5"/>
                  <a:gd name="T4" fmla="*/ 0 w 15"/>
                  <a:gd name="T5" fmla="*/ 5 h 5"/>
                  <a:gd name="T6" fmla="*/ 0 w 15"/>
                  <a:gd name="T7" fmla="*/ 0 h 5"/>
                  <a:gd name="T8" fmla="*/ 15 w 15"/>
                  <a:gd name="T9" fmla="*/ 0 h 5"/>
                  <a:gd name="T10" fmla="*/ 15 w 1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lnTo>
                      <a:pt x="15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DA8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142">
                <a:extLst>
                  <a:ext uri="{FF2B5EF4-FFF2-40B4-BE49-F238E27FC236}">
                    <a16:creationId xmlns:a16="http://schemas.microsoft.com/office/drawing/2014/main" id="{C89F0F4C-0488-4FC6-AFCE-DCB1BD2F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967" y="3848267"/>
                <a:ext cx="61497" cy="61497"/>
              </a:xfrm>
              <a:custGeom>
                <a:avLst/>
                <a:gdLst>
                  <a:gd name="T0" fmla="*/ 19 w 38"/>
                  <a:gd name="T1" fmla="*/ 38 h 38"/>
                  <a:gd name="T2" fmla="*/ 19 w 38"/>
                  <a:gd name="T3" fmla="*/ 38 h 38"/>
                  <a:gd name="T4" fmla="*/ 0 w 38"/>
                  <a:gd name="T5" fmla="*/ 19 h 38"/>
                  <a:gd name="T6" fmla="*/ 19 w 38"/>
                  <a:gd name="T7" fmla="*/ 0 h 38"/>
                  <a:gd name="T8" fmla="*/ 38 w 38"/>
                  <a:gd name="T9" fmla="*/ 19 h 38"/>
                  <a:gd name="T10" fmla="*/ 19 w 38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8">
                    <a:moveTo>
                      <a:pt x="19" y="38"/>
                    </a:moveTo>
                    <a:cubicBezTo>
                      <a:pt x="19" y="38"/>
                      <a:pt x="19" y="38"/>
                      <a:pt x="19" y="38"/>
                    </a:cubicBezTo>
                    <a:cubicBezTo>
                      <a:pt x="9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8" y="9"/>
                      <a:pt x="38" y="19"/>
                    </a:cubicBezTo>
                    <a:cubicBezTo>
                      <a:pt x="38" y="29"/>
                      <a:pt x="29" y="38"/>
                      <a:pt x="19" y="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143">
                <a:extLst>
                  <a:ext uri="{FF2B5EF4-FFF2-40B4-BE49-F238E27FC236}">
                    <a16:creationId xmlns:a16="http://schemas.microsoft.com/office/drawing/2014/main" id="{A80A4DE2-90DA-49BA-95E8-54092565B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3379" y="3777123"/>
                <a:ext cx="55468" cy="33763"/>
              </a:xfrm>
              <a:custGeom>
                <a:avLst/>
                <a:gdLst>
                  <a:gd name="T0" fmla="*/ 0 w 46"/>
                  <a:gd name="T1" fmla="*/ 28 h 28"/>
                  <a:gd name="T2" fmla="*/ 0 w 46"/>
                  <a:gd name="T3" fmla="*/ 28 h 28"/>
                  <a:gd name="T4" fmla="*/ 0 w 46"/>
                  <a:gd name="T5" fmla="*/ 0 h 28"/>
                  <a:gd name="T6" fmla="*/ 46 w 46"/>
                  <a:gd name="T7" fmla="*/ 0 h 28"/>
                  <a:gd name="T8" fmla="*/ 46 w 46"/>
                  <a:gd name="T9" fmla="*/ 28 h 28"/>
                  <a:gd name="T10" fmla="*/ 0 w 46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28">
                    <a:moveTo>
                      <a:pt x="0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144">
                <a:extLst>
                  <a:ext uri="{FF2B5EF4-FFF2-40B4-BE49-F238E27FC236}">
                    <a16:creationId xmlns:a16="http://schemas.microsoft.com/office/drawing/2014/main" id="{0E3CCFEE-7AE0-44D1-BCFA-C9A2FF1A4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000" y="3720450"/>
                <a:ext cx="203784" cy="100083"/>
              </a:xfrm>
              <a:custGeom>
                <a:avLst/>
                <a:gdLst>
                  <a:gd name="T0" fmla="*/ 108 w 126"/>
                  <a:gd name="T1" fmla="*/ 44 h 62"/>
                  <a:gd name="T2" fmla="*/ 126 w 126"/>
                  <a:gd name="T3" fmla="*/ 22 h 62"/>
                  <a:gd name="T4" fmla="*/ 108 w 126"/>
                  <a:gd name="T5" fmla="*/ 0 h 62"/>
                  <a:gd name="T6" fmla="*/ 108 w 126"/>
                  <a:gd name="T7" fmla="*/ 10 h 62"/>
                  <a:gd name="T8" fmla="*/ 116 w 126"/>
                  <a:gd name="T9" fmla="*/ 22 h 62"/>
                  <a:gd name="T10" fmla="*/ 108 w 126"/>
                  <a:gd name="T11" fmla="*/ 34 h 62"/>
                  <a:gd name="T12" fmla="*/ 108 w 126"/>
                  <a:gd name="T13" fmla="*/ 44 h 62"/>
                  <a:gd name="T14" fmla="*/ 53 w 126"/>
                  <a:gd name="T15" fmla="*/ 62 h 62"/>
                  <a:gd name="T16" fmla="*/ 94 w 126"/>
                  <a:gd name="T17" fmla="*/ 42 h 62"/>
                  <a:gd name="T18" fmla="*/ 104 w 126"/>
                  <a:gd name="T19" fmla="*/ 44 h 62"/>
                  <a:gd name="T20" fmla="*/ 108 w 126"/>
                  <a:gd name="T21" fmla="*/ 44 h 62"/>
                  <a:gd name="T22" fmla="*/ 108 w 126"/>
                  <a:gd name="T23" fmla="*/ 34 h 62"/>
                  <a:gd name="T24" fmla="*/ 104 w 126"/>
                  <a:gd name="T25" fmla="*/ 35 h 62"/>
                  <a:gd name="T26" fmla="*/ 100 w 126"/>
                  <a:gd name="T27" fmla="*/ 34 h 62"/>
                  <a:gd name="T28" fmla="*/ 106 w 126"/>
                  <a:gd name="T29" fmla="*/ 10 h 62"/>
                  <a:gd name="T30" fmla="*/ 106 w 126"/>
                  <a:gd name="T31" fmla="*/ 10 h 62"/>
                  <a:gd name="T32" fmla="*/ 106 w 126"/>
                  <a:gd name="T33" fmla="*/ 10 h 62"/>
                  <a:gd name="T34" fmla="*/ 108 w 126"/>
                  <a:gd name="T35" fmla="*/ 10 h 62"/>
                  <a:gd name="T36" fmla="*/ 108 w 126"/>
                  <a:gd name="T37" fmla="*/ 0 h 62"/>
                  <a:gd name="T38" fmla="*/ 105 w 126"/>
                  <a:gd name="T39" fmla="*/ 0 h 62"/>
                  <a:gd name="T40" fmla="*/ 105 w 126"/>
                  <a:gd name="T41" fmla="*/ 0 h 62"/>
                  <a:gd name="T42" fmla="*/ 1 w 126"/>
                  <a:gd name="T43" fmla="*/ 0 h 62"/>
                  <a:gd name="T44" fmla="*/ 0 w 126"/>
                  <a:gd name="T45" fmla="*/ 10 h 62"/>
                  <a:gd name="T46" fmla="*/ 53 w 126"/>
                  <a:gd name="T4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62">
                    <a:moveTo>
                      <a:pt x="108" y="44"/>
                    </a:moveTo>
                    <a:cubicBezTo>
                      <a:pt x="118" y="42"/>
                      <a:pt x="126" y="33"/>
                      <a:pt x="126" y="22"/>
                    </a:cubicBezTo>
                    <a:cubicBezTo>
                      <a:pt x="126" y="11"/>
                      <a:pt x="118" y="2"/>
                      <a:pt x="108" y="0"/>
                    </a:cubicBezTo>
                    <a:cubicBezTo>
                      <a:pt x="108" y="10"/>
                      <a:pt x="108" y="10"/>
                      <a:pt x="108" y="10"/>
                    </a:cubicBezTo>
                    <a:cubicBezTo>
                      <a:pt x="113" y="12"/>
                      <a:pt x="116" y="17"/>
                      <a:pt x="116" y="22"/>
                    </a:cubicBezTo>
                    <a:cubicBezTo>
                      <a:pt x="116" y="27"/>
                      <a:pt x="113" y="32"/>
                      <a:pt x="108" y="34"/>
                    </a:cubicBezTo>
                    <a:lnTo>
                      <a:pt x="108" y="44"/>
                    </a:lnTo>
                    <a:close/>
                    <a:moveTo>
                      <a:pt x="53" y="62"/>
                    </a:moveTo>
                    <a:cubicBezTo>
                      <a:pt x="70" y="62"/>
                      <a:pt x="85" y="54"/>
                      <a:pt x="94" y="42"/>
                    </a:cubicBezTo>
                    <a:cubicBezTo>
                      <a:pt x="97" y="44"/>
                      <a:pt x="100" y="44"/>
                      <a:pt x="104" y="44"/>
                    </a:cubicBezTo>
                    <a:cubicBezTo>
                      <a:pt x="105" y="44"/>
                      <a:pt x="107" y="44"/>
                      <a:pt x="108" y="4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7" y="34"/>
                      <a:pt x="105" y="35"/>
                      <a:pt x="104" y="35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3" y="27"/>
                      <a:pt x="106" y="18"/>
                      <a:pt x="106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7" y="0"/>
                      <a:pt x="106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0" y="6"/>
                      <a:pt x="0" y="10"/>
                    </a:cubicBezTo>
                    <a:cubicBezTo>
                      <a:pt x="0" y="39"/>
                      <a:pt x="24" y="62"/>
                      <a:pt x="53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Rectangle 145">
                <a:extLst>
                  <a:ext uri="{FF2B5EF4-FFF2-40B4-BE49-F238E27FC236}">
                    <a16:creationId xmlns:a16="http://schemas.microsoft.com/office/drawing/2014/main" id="{3E3E085D-A6A5-41CB-A392-7E8D90FE2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000" y="3830180"/>
                <a:ext cx="184491" cy="1447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146">
                <a:extLst>
                  <a:ext uri="{FF2B5EF4-FFF2-40B4-BE49-F238E27FC236}">
                    <a16:creationId xmlns:a16="http://schemas.microsoft.com/office/drawing/2014/main" id="{A60B92FE-7E46-4941-9C76-E1A51CF2E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204" y="3630013"/>
                <a:ext cx="33763" cy="84408"/>
              </a:xfrm>
              <a:custGeom>
                <a:avLst/>
                <a:gdLst>
                  <a:gd name="T0" fmla="*/ 7 w 21"/>
                  <a:gd name="T1" fmla="*/ 40 h 52"/>
                  <a:gd name="T2" fmla="*/ 10 w 21"/>
                  <a:gd name="T3" fmla="*/ 50 h 52"/>
                  <a:gd name="T4" fmla="*/ 19 w 21"/>
                  <a:gd name="T5" fmla="*/ 32 h 52"/>
                  <a:gd name="T6" fmla="*/ 14 w 21"/>
                  <a:gd name="T7" fmla="*/ 21 h 52"/>
                  <a:gd name="T8" fmla="*/ 13 w 21"/>
                  <a:gd name="T9" fmla="*/ 13 h 52"/>
                  <a:gd name="T10" fmla="*/ 8 w 21"/>
                  <a:gd name="T11" fmla="*/ 4 h 52"/>
                  <a:gd name="T12" fmla="*/ 3 w 21"/>
                  <a:gd name="T13" fmla="*/ 22 h 52"/>
                  <a:gd name="T14" fmla="*/ 7 w 21"/>
                  <a:gd name="T15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2">
                    <a:moveTo>
                      <a:pt x="7" y="40"/>
                    </a:moveTo>
                    <a:cubicBezTo>
                      <a:pt x="1" y="42"/>
                      <a:pt x="4" y="52"/>
                      <a:pt x="10" y="50"/>
                    </a:cubicBezTo>
                    <a:cubicBezTo>
                      <a:pt x="18" y="47"/>
                      <a:pt x="21" y="40"/>
                      <a:pt x="19" y="32"/>
                    </a:cubicBezTo>
                    <a:cubicBezTo>
                      <a:pt x="18" y="28"/>
                      <a:pt x="16" y="25"/>
                      <a:pt x="14" y="21"/>
                    </a:cubicBezTo>
                    <a:cubicBezTo>
                      <a:pt x="13" y="19"/>
                      <a:pt x="11" y="15"/>
                      <a:pt x="13" y="13"/>
                    </a:cubicBezTo>
                    <a:cubicBezTo>
                      <a:pt x="19" y="10"/>
                      <a:pt x="14" y="0"/>
                      <a:pt x="8" y="4"/>
                    </a:cubicBezTo>
                    <a:cubicBezTo>
                      <a:pt x="2" y="8"/>
                      <a:pt x="0" y="16"/>
                      <a:pt x="3" y="22"/>
                    </a:cubicBezTo>
                    <a:cubicBezTo>
                      <a:pt x="3" y="25"/>
                      <a:pt x="12" y="38"/>
                      <a:pt x="7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147">
                <a:extLst>
                  <a:ext uri="{FF2B5EF4-FFF2-40B4-BE49-F238E27FC236}">
                    <a16:creationId xmlns:a16="http://schemas.microsoft.com/office/drawing/2014/main" id="{5B9D34A2-BA58-46AB-984B-35AD69DCE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6436" y="3630013"/>
                <a:ext cx="32557" cy="84408"/>
              </a:xfrm>
              <a:custGeom>
                <a:avLst/>
                <a:gdLst>
                  <a:gd name="T0" fmla="*/ 7 w 20"/>
                  <a:gd name="T1" fmla="*/ 40 h 52"/>
                  <a:gd name="T2" fmla="*/ 10 w 20"/>
                  <a:gd name="T3" fmla="*/ 50 h 52"/>
                  <a:gd name="T4" fmla="*/ 18 w 20"/>
                  <a:gd name="T5" fmla="*/ 32 h 52"/>
                  <a:gd name="T6" fmla="*/ 13 w 20"/>
                  <a:gd name="T7" fmla="*/ 21 h 52"/>
                  <a:gd name="T8" fmla="*/ 13 w 20"/>
                  <a:gd name="T9" fmla="*/ 13 h 52"/>
                  <a:gd name="T10" fmla="*/ 8 w 20"/>
                  <a:gd name="T11" fmla="*/ 4 h 52"/>
                  <a:gd name="T12" fmla="*/ 2 w 20"/>
                  <a:gd name="T13" fmla="*/ 22 h 52"/>
                  <a:gd name="T14" fmla="*/ 7 w 20"/>
                  <a:gd name="T15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52">
                    <a:moveTo>
                      <a:pt x="7" y="40"/>
                    </a:moveTo>
                    <a:cubicBezTo>
                      <a:pt x="0" y="42"/>
                      <a:pt x="3" y="52"/>
                      <a:pt x="10" y="50"/>
                    </a:cubicBezTo>
                    <a:cubicBezTo>
                      <a:pt x="18" y="47"/>
                      <a:pt x="20" y="40"/>
                      <a:pt x="18" y="32"/>
                    </a:cubicBezTo>
                    <a:cubicBezTo>
                      <a:pt x="17" y="28"/>
                      <a:pt x="15" y="25"/>
                      <a:pt x="13" y="21"/>
                    </a:cubicBezTo>
                    <a:cubicBezTo>
                      <a:pt x="12" y="19"/>
                      <a:pt x="10" y="15"/>
                      <a:pt x="13" y="13"/>
                    </a:cubicBezTo>
                    <a:cubicBezTo>
                      <a:pt x="19" y="10"/>
                      <a:pt x="14" y="0"/>
                      <a:pt x="8" y="4"/>
                    </a:cubicBezTo>
                    <a:cubicBezTo>
                      <a:pt x="1" y="8"/>
                      <a:pt x="0" y="16"/>
                      <a:pt x="2" y="22"/>
                    </a:cubicBezTo>
                    <a:cubicBezTo>
                      <a:pt x="3" y="25"/>
                      <a:pt x="12" y="38"/>
                      <a:pt x="7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148">
                <a:extLst>
                  <a:ext uri="{FF2B5EF4-FFF2-40B4-BE49-F238E27FC236}">
                    <a16:creationId xmlns:a16="http://schemas.microsoft.com/office/drawing/2014/main" id="{977CA6A6-BD73-4908-9E23-0AA688F04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4753" y="2069680"/>
                <a:ext cx="83202" cy="84408"/>
              </a:xfrm>
              <a:custGeom>
                <a:avLst/>
                <a:gdLst>
                  <a:gd name="T0" fmla="*/ 11 w 51"/>
                  <a:gd name="T1" fmla="*/ 48 h 52"/>
                  <a:gd name="T2" fmla="*/ 25 w 51"/>
                  <a:gd name="T3" fmla="*/ 52 h 52"/>
                  <a:gd name="T4" fmla="*/ 51 w 51"/>
                  <a:gd name="T5" fmla="*/ 26 h 52"/>
                  <a:gd name="T6" fmla="*/ 25 w 51"/>
                  <a:gd name="T7" fmla="*/ 0 h 52"/>
                  <a:gd name="T8" fmla="*/ 0 w 51"/>
                  <a:gd name="T9" fmla="*/ 22 h 52"/>
                  <a:gd name="T10" fmla="*/ 25 w 51"/>
                  <a:gd name="T11" fmla="*/ 22 h 52"/>
                  <a:gd name="T12" fmla="*/ 34 w 51"/>
                  <a:gd name="T13" fmla="*/ 22 h 52"/>
                  <a:gd name="T14" fmla="*/ 28 w 51"/>
                  <a:gd name="T15" fmla="*/ 29 h 52"/>
                  <a:gd name="T16" fmla="*/ 11 w 51"/>
                  <a:gd name="T17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2">
                    <a:moveTo>
                      <a:pt x="11" y="48"/>
                    </a:moveTo>
                    <a:cubicBezTo>
                      <a:pt x="15" y="50"/>
                      <a:pt x="20" y="52"/>
                      <a:pt x="25" y="52"/>
                    </a:cubicBezTo>
                    <a:cubicBezTo>
                      <a:pt x="39" y="52"/>
                      <a:pt x="51" y="40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ubicBezTo>
                      <a:pt x="12" y="0"/>
                      <a:pt x="2" y="10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8" y="29"/>
                      <a:pt x="28" y="29"/>
                      <a:pt x="28" y="29"/>
                    </a:cubicBez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149">
                <a:extLst>
                  <a:ext uri="{FF2B5EF4-FFF2-40B4-BE49-F238E27FC236}">
                    <a16:creationId xmlns:a16="http://schemas.microsoft.com/office/drawing/2014/main" id="{231FF624-BD12-4F7F-9F87-6E04C2EB8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524" y="2111884"/>
                <a:ext cx="171227" cy="161580"/>
              </a:xfrm>
              <a:custGeom>
                <a:avLst/>
                <a:gdLst>
                  <a:gd name="T0" fmla="*/ 47 w 106"/>
                  <a:gd name="T1" fmla="*/ 54 h 100"/>
                  <a:gd name="T2" fmla="*/ 47 w 106"/>
                  <a:gd name="T3" fmla="*/ 56 h 100"/>
                  <a:gd name="T4" fmla="*/ 47 w 106"/>
                  <a:gd name="T5" fmla="*/ 59 h 100"/>
                  <a:gd name="T6" fmla="*/ 47 w 106"/>
                  <a:gd name="T7" fmla="*/ 91 h 100"/>
                  <a:gd name="T8" fmla="*/ 35 w 106"/>
                  <a:gd name="T9" fmla="*/ 100 h 100"/>
                  <a:gd name="T10" fmla="*/ 70 w 106"/>
                  <a:gd name="T11" fmla="*/ 100 h 100"/>
                  <a:gd name="T12" fmla="*/ 59 w 106"/>
                  <a:gd name="T13" fmla="*/ 91 h 100"/>
                  <a:gd name="T14" fmla="*/ 59 w 106"/>
                  <a:gd name="T15" fmla="*/ 59 h 100"/>
                  <a:gd name="T16" fmla="*/ 59 w 106"/>
                  <a:gd name="T17" fmla="*/ 56 h 100"/>
                  <a:gd name="T18" fmla="*/ 59 w 106"/>
                  <a:gd name="T19" fmla="*/ 54 h 100"/>
                  <a:gd name="T20" fmla="*/ 89 w 106"/>
                  <a:gd name="T21" fmla="*/ 19 h 100"/>
                  <a:gd name="T22" fmla="*/ 106 w 106"/>
                  <a:gd name="T23" fmla="*/ 0 h 100"/>
                  <a:gd name="T24" fmla="*/ 80 w 106"/>
                  <a:gd name="T25" fmla="*/ 0 h 100"/>
                  <a:gd name="T26" fmla="*/ 0 w 106"/>
                  <a:gd name="T27" fmla="*/ 0 h 100"/>
                  <a:gd name="T28" fmla="*/ 47 w 106"/>
                  <a:gd name="T29" fmla="*/ 5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00">
                    <a:moveTo>
                      <a:pt x="47" y="54"/>
                    </a:move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0" y="92"/>
                      <a:pt x="35" y="96"/>
                      <a:pt x="35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96"/>
                      <a:pt x="65" y="93"/>
                      <a:pt x="59" y="91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Freeform: Shape 150">
                <a:extLst>
                  <a:ext uri="{FF2B5EF4-FFF2-40B4-BE49-F238E27FC236}">
                    <a16:creationId xmlns:a16="http://schemas.microsoft.com/office/drawing/2014/main" id="{5472888B-1312-4902-A4C1-6B111328E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4315" y="2902903"/>
                <a:ext cx="314719" cy="32557"/>
              </a:xfrm>
              <a:custGeom>
                <a:avLst/>
                <a:gdLst>
                  <a:gd name="T0" fmla="*/ 171 w 195"/>
                  <a:gd name="T1" fmla="*/ 20 h 20"/>
                  <a:gd name="T2" fmla="*/ 177 w 195"/>
                  <a:gd name="T3" fmla="*/ 20 h 20"/>
                  <a:gd name="T4" fmla="*/ 177 w 195"/>
                  <a:gd name="T5" fmla="*/ 0 h 20"/>
                  <a:gd name="T6" fmla="*/ 171 w 195"/>
                  <a:gd name="T7" fmla="*/ 0 h 20"/>
                  <a:gd name="T8" fmla="*/ 171 w 195"/>
                  <a:gd name="T9" fmla="*/ 2 h 20"/>
                  <a:gd name="T10" fmla="*/ 179 w 195"/>
                  <a:gd name="T11" fmla="*/ 10 h 20"/>
                  <a:gd name="T12" fmla="*/ 171 w 195"/>
                  <a:gd name="T13" fmla="*/ 18 h 20"/>
                  <a:gd name="T14" fmla="*/ 171 w 195"/>
                  <a:gd name="T15" fmla="*/ 20 h 20"/>
                  <a:gd name="T16" fmla="*/ 25 w 195"/>
                  <a:gd name="T17" fmla="*/ 20 h 20"/>
                  <a:gd name="T18" fmla="*/ 171 w 195"/>
                  <a:gd name="T19" fmla="*/ 20 h 20"/>
                  <a:gd name="T20" fmla="*/ 171 w 195"/>
                  <a:gd name="T21" fmla="*/ 18 h 20"/>
                  <a:gd name="T22" fmla="*/ 162 w 195"/>
                  <a:gd name="T23" fmla="*/ 10 h 20"/>
                  <a:gd name="T24" fmla="*/ 171 w 195"/>
                  <a:gd name="T25" fmla="*/ 2 h 20"/>
                  <a:gd name="T26" fmla="*/ 171 w 195"/>
                  <a:gd name="T27" fmla="*/ 0 h 20"/>
                  <a:gd name="T28" fmla="*/ 25 w 195"/>
                  <a:gd name="T29" fmla="*/ 0 h 20"/>
                  <a:gd name="T30" fmla="*/ 25 w 195"/>
                  <a:gd name="T31" fmla="*/ 2 h 20"/>
                  <a:gd name="T32" fmla="*/ 33 w 195"/>
                  <a:gd name="T33" fmla="*/ 10 h 20"/>
                  <a:gd name="T34" fmla="*/ 25 w 195"/>
                  <a:gd name="T35" fmla="*/ 18 h 20"/>
                  <a:gd name="T36" fmla="*/ 25 w 195"/>
                  <a:gd name="T37" fmla="*/ 20 h 20"/>
                  <a:gd name="T38" fmla="*/ 19 w 195"/>
                  <a:gd name="T39" fmla="*/ 20 h 20"/>
                  <a:gd name="T40" fmla="*/ 25 w 195"/>
                  <a:gd name="T41" fmla="*/ 20 h 20"/>
                  <a:gd name="T42" fmla="*/ 25 w 195"/>
                  <a:gd name="T43" fmla="*/ 18 h 20"/>
                  <a:gd name="T44" fmla="*/ 16 w 195"/>
                  <a:gd name="T45" fmla="*/ 10 h 20"/>
                  <a:gd name="T46" fmla="*/ 25 w 195"/>
                  <a:gd name="T47" fmla="*/ 2 h 20"/>
                  <a:gd name="T48" fmla="*/ 25 w 195"/>
                  <a:gd name="T49" fmla="*/ 0 h 20"/>
                  <a:gd name="T50" fmla="*/ 19 w 195"/>
                  <a:gd name="T51" fmla="*/ 0 h 20"/>
                  <a:gd name="T52" fmla="*/ 19 w 195"/>
                  <a:gd name="T5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20">
                    <a:moveTo>
                      <a:pt x="171" y="20"/>
                    </a:moveTo>
                    <a:cubicBezTo>
                      <a:pt x="177" y="20"/>
                      <a:pt x="177" y="20"/>
                      <a:pt x="177" y="20"/>
                    </a:cubicBezTo>
                    <a:cubicBezTo>
                      <a:pt x="194" y="20"/>
                      <a:pt x="195" y="0"/>
                      <a:pt x="177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1" y="2"/>
                      <a:pt x="171" y="2"/>
                      <a:pt x="171" y="2"/>
                    </a:cubicBezTo>
                    <a:cubicBezTo>
                      <a:pt x="175" y="2"/>
                      <a:pt x="179" y="5"/>
                      <a:pt x="179" y="10"/>
                    </a:cubicBezTo>
                    <a:cubicBezTo>
                      <a:pt x="179" y="15"/>
                      <a:pt x="175" y="18"/>
                      <a:pt x="171" y="18"/>
                    </a:cubicBezTo>
                    <a:lnTo>
                      <a:pt x="171" y="20"/>
                    </a:lnTo>
                    <a:close/>
                    <a:moveTo>
                      <a:pt x="25" y="20"/>
                    </a:moveTo>
                    <a:cubicBezTo>
                      <a:pt x="171" y="20"/>
                      <a:pt x="171" y="20"/>
                      <a:pt x="171" y="20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66" y="18"/>
                      <a:pt x="162" y="15"/>
                      <a:pt x="162" y="10"/>
                    </a:cubicBezTo>
                    <a:cubicBezTo>
                      <a:pt x="162" y="5"/>
                      <a:pt x="166" y="2"/>
                      <a:pt x="171" y="2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2" y="0"/>
                      <a:pt x="73" y="0"/>
                      <a:pt x="25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9" y="2"/>
                      <a:pt x="33" y="5"/>
                      <a:pt x="33" y="10"/>
                    </a:cubicBezTo>
                    <a:cubicBezTo>
                      <a:pt x="33" y="15"/>
                      <a:pt x="29" y="18"/>
                      <a:pt x="25" y="18"/>
                    </a:cubicBezTo>
                    <a:lnTo>
                      <a:pt x="25" y="20"/>
                    </a:lnTo>
                    <a:close/>
                    <a:moveTo>
                      <a:pt x="19" y="20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6" y="15"/>
                      <a:pt x="16" y="10"/>
                    </a:cubicBezTo>
                    <a:cubicBezTo>
                      <a:pt x="16" y="5"/>
                      <a:pt x="20" y="2"/>
                      <a:pt x="25" y="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1" y="20"/>
                      <a:pt x="19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Oval 151">
                <a:extLst>
                  <a:ext uri="{FF2B5EF4-FFF2-40B4-BE49-F238E27FC236}">
                    <a16:creationId xmlns:a16="http://schemas.microsoft.com/office/drawing/2014/main" id="{10E681C3-B1F1-4219-907F-C53FDE68D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5895" y="2791967"/>
                <a:ext cx="27734" cy="277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152">
                <a:extLst>
                  <a:ext uri="{FF2B5EF4-FFF2-40B4-BE49-F238E27FC236}">
                    <a16:creationId xmlns:a16="http://schemas.microsoft.com/office/drawing/2014/main" id="{DF230C58-4EC5-4B08-A544-1A21A5573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1571" y="2810054"/>
                <a:ext cx="104906" cy="115759"/>
              </a:xfrm>
              <a:custGeom>
                <a:avLst/>
                <a:gdLst>
                  <a:gd name="T0" fmla="*/ 64 w 65"/>
                  <a:gd name="T1" fmla="*/ 66 h 72"/>
                  <a:gd name="T2" fmla="*/ 6 w 65"/>
                  <a:gd name="T3" fmla="*/ 2 h 72"/>
                  <a:gd name="T4" fmla="*/ 1 w 65"/>
                  <a:gd name="T5" fmla="*/ 1 h 72"/>
                  <a:gd name="T6" fmla="*/ 1 w 65"/>
                  <a:gd name="T7" fmla="*/ 1 h 72"/>
                  <a:gd name="T8" fmla="*/ 1 w 65"/>
                  <a:gd name="T9" fmla="*/ 6 h 72"/>
                  <a:gd name="T10" fmla="*/ 58 w 65"/>
                  <a:gd name="T11" fmla="*/ 71 h 72"/>
                  <a:gd name="T12" fmla="*/ 64 w 65"/>
                  <a:gd name="T13" fmla="*/ 71 h 72"/>
                  <a:gd name="T14" fmla="*/ 64 w 65"/>
                  <a:gd name="T15" fmla="*/ 71 h 72"/>
                  <a:gd name="T16" fmla="*/ 64 w 65"/>
                  <a:gd name="T17" fmla="*/ 6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72">
                    <a:moveTo>
                      <a:pt x="64" y="66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60" y="72"/>
                      <a:pt x="62" y="72"/>
                      <a:pt x="64" y="71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65" y="70"/>
                      <a:pt x="65" y="67"/>
                      <a:pt x="64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Oval 153">
                <a:extLst>
                  <a:ext uri="{FF2B5EF4-FFF2-40B4-BE49-F238E27FC236}">
                    <a16:creationId xmlns:a16="http://schemas.microsoft.com/office/drawing/2014/main" id="{70E9AEF7-F4EA-424D-A53F-A7E68B059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9720" y="2791967"/>
                <a:ext cx="27734" cy="277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154">
                <a:extLst>
                  <a:ext uri="{FF2B5EF4-FFF2-40B4-BE49-F238E27FC236}">
                    <a16:creationId xmlns:a16="http://schemas.microsoft.com/office/drawing/2014/main" id="{56A68D74-949C-4E58-A499-72CF577A8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666" y="2800408"/>
                <a:ext cx="115759" cy="125405"/>
              </a:xfrm>
              <a:custGeom>
                <a:avLst/>
                <a:gdLst>
                  <a:gd name="T0" fmla="*/ 1 w 71"/>
                  <a:gd name="T1" fmla="*/ 72 h 78"/>
                  <a:gd name="T2" fmla="*/ 64 w 71"/>
                  <a:gd name="T3" fmla="*/ 2 h 78"/>
                  <a:gd name="T4" fmla="*/ 69 w 71"/>
                  <a:gd name="T5" fmla="*/ 1 h 78"/>
                  <a:gd name="T6" fmla="*/ 69 w 71"/>
                  <a:gd name="T7" fmla="*/ 1 h 78"/>
                  <a:gd name="T8" fmla="*/ 69 w 71"/>
                  <a:gd name="T9" fmla="*/ 7 h 78"/>
                  <a:gd name="T10" fmla="*/ 7 w 71"/>
                  <a:gd name="T11" fmla="*/ 77 h 78"/>
                  <a:gd name="T12" fmla="*/ 2 w 71"/>
                  <a:gd name="T13" fmla="*/ 77 h 78"/>
                  <a:gd name="T14" fmla="*/ 2 w 71"/>
                  <a:gd name="T15" fmla="*/ 77 h 78"/>
                  <a:gd name="T16" fmla="*/ 1 w 71"/>
                  <a:gd name="T17" fmla="*/ 7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8">
                    <a:moveTo>
                      <a:pt x="1" y="72"/>
                    </a:moveTo>
                    <a:cubicBezTo>
                      <a:pt x="64" y="2"/>
                      <a:pt x="64" y="2"/>
                      <a:pt x="64" y="2"/>
                    </a:cubicBezTo>
                    <a:cubicBezTo>
                      <a:pt x="65" y="0"/>
                      <a:pt x="68" y="0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1" y="3"/>
                      <a:pt x="71" y="5"/>
                      <a:pt x="69" y="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8"/>
                      <a:pt x="3" y="78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0" y="76"/>
                      <a:pt x="0" y="73"/>
                      <a:pt x="1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155">
                <a:extLst>
                  <a:ext uri="{FF2B5EF4-FFF2-40B4-BE49-F238E27FC236}">
                    <a16:creationId xmlns:a16="http://schemas.microsoft.com/office/drawing/2014/main" id="{493CB404-6A40-452B-B242-632191052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666" y="2945106"/>
                <a:ext cx="253223" cy="98877"/>
              </a:xfrm>
              <a:custGeom>
                <a:avLst/>
                <a:gdLst>
                  <a:gd name="T0" fmla="*/ 156 w 156"/>
                  <a:gd name="T1" fmla="*/ 0 h 61"/>
                  <a:gd name="T2" fmla="*/ 127 w 156"/>
                  <a:gd name="T3" fmla="*/ 61 h 61"/>
                  <a:gd name="T4" fmla="*/ 126 w 156"/>
                  <a:gd name="T5" fmla="*/ 48 h 61"/>
                  <a:gd name="T6" fmla="*/ 132 w 156"/>
                  <a:gd name="T7" fmla="*/ 27 h 61"/>
                  <a:gd name="T8" fmla="*/ 129 w 156"/>
                  <a:gd name="T9" fmla="*/ 6 h 61"/>
                  <a:gd name="T10" fmla="*/ 126 w 156"/>
                  <a:gd name="T11" fmla="*/ 6 h 61"/>
                  <a:gd name="T12" fmla="*/ 102 w 156"/>
                  <a:gd name="T13" fmla="*/ 0 h 61"/>
                  <a:gd name="T14" fmla="*/ 126 w 156"/>
                  <a:gd name="T15" fmla="*/ 6 h 61"/>
                  <a:gd name="T16" fmla="*/ 120 w 156"/>
                  <a:gd name="T17" fmla="*/ 27 h 61"/>
                  <a:gd name="T18" fmla="*/ 123 w 156"/>
                  <a:gd name="T19" fmla="*/ 48 h 61"/>
                  <a:gd name="T20" fmla="*/ 126 w 156"/>
                  <a:gd name="T21" fmla="*/ 48 h 61"/>
                  <a:gd name="T22" fmla="*/ 102 w 156"/>
                  <a:gd name="T23" fmla="*/ 61 h 61"/>
                  <a:gd name="T24" fmla="*/ 107 w 156"/>
                  <a:gd name="T25" fmla="*/ 42 h 61"/>
                  <a:gd name="T26" fmla="*/ 109 w 156"/>
                  <a:gd name="T27" fmla="*/ 12 h 61"/>
                  <a:gd name="T28" fmla="*/ 103 w 156"/>
                  <a:gd name="T29" fmla="*/ 6 h 61"/>
                  <a:gd name="T30" fmla="*/ 102 w 156"/>
                  <a:gd name="T31" fmla="*/ 0 h 61"/>
                  <a:gd name="T32" fmla="*/ 102 w 156"/>
                  <a:gd name="T33" fmla="*/ 0 h 61"/>
                  <a:gd name="T34" fmla="*/ 96 w 156"/>
                  <a:gd name="T35" fmla="*/ 12 h 61"/>
                  <a:gd name="T36" fmla="*/ 95 w 156"/>
                  <a:gd name="T37" fmla="*/ 42 h 61"/>
                  <a:gd name="T38" fmla="*/ 100 w 156"/>
                  <a:gd name="T39" fmla="*/ 48 h 61"/>
                  <a:gd name="T40" fmla="*/ 102 w 156"/>
                  <a:gd name="T41" fmla="*/ 61 h 61"/>
                  <a:gd name="T42" fmla="*/ 78 w 156"/>
                  <a:gd name="T43" fmla="*/ 48 h 61"/>
                  <a:gd name="T44" fmla="*/ 84 w 156"/>
                  <a:gd name="T45" fmla="*/ 27 h 61"/>
                  <a:gd name="T46" fmla="*/ 78 w 156"/>
                  <a:gd name="T47" fmla="*/ 6 h 61"/>
                  <a:gd name="T48" fmla="*/ 78 w 156"/>
                  <a:gd name="T49" fmla="*/ 6 h 61"/>
                  <a:gd name="T50" fmla="*/ 53 w 156"/>
                  <a:gd name="T51" fmla="*/ 0 h 61"/>
                  <a:gd name="T52" fmla="*/ 78 w 156"/>
                  <a:gd name="T53" fmla="*/ 6 h 61"/>
                  <a:gd name="T54" fmla="*/ 71 w 156"/>
                  <a:gd name="T55" fmla="*/ 27 h 61"/>
                  <a:gd name="T56" fmla="*/ 78 w 156"/>
                  <a:gd name="T57" fmla="*/ 48 h 61"/>
                  <a:gd name="T58" fmla="*/ 78 w 156"/>
                  <a:gd name="T59" fmla="*/ 48 h 61"/>
                  <a:gd name="T60" fmla="*/ 53 w 156"/>
                  <a:gd name="T61" fmla="*/ 61 h 61"/>
                  <a:gd name="T62" fmla="*/ 55 w 156"/>
                  <a:gd name="T63" fmla="*/ 48 h 61"/>
                  <a:gd name="T64" fmla="*/ 60 w 156"/>
                  <a:gd name="T65" fmla="*/ 42 h 61"/>
                  <a:gd name="T66" fmla="*/ 59 w 156"/>
                  <a:gd name="T67" fmla="*/ 12 h 61"/>
                  <a:gd name="T68" fmla="*/ 53 w 156"/>
                  <a:gd name="T69" fmla="*/ 0 h 61"/>
                  <a:gd name="T70" fmla="*/ 53 w 156"/>
                  <a:gd name="T71" fmla="*/ 0 h 61"/>
                  <a:gd name="T72" fmla="*/ 52 w 156"/>
                  <a:gd name="T73" fmla="*/ 6 h 61"/>
                  <a:gd name="T74" fmla="*/ 46 w 156"/>
                  <a:gd name="T75" fmla="*/ 12 h 61"/>
                  <a:gd name="T76" fmla="*/ 48 w 156"/>
                  <a:gd name="T77" fmla="*/ 42 h 61"/>
                  <a:gd name="T78" fmla="*/ 53 w 156"/>
                  <a:gd name="T79" fmla="*/ 61 h 61"/>
                  <a:gd name="T80" fmla="*/ 29 w 156"/>
                  <a:gd name="T81" fmla="*/ 48 h 61"/>
                  <a:gd name="T82" fmla="*/ 32 w 156"/>
                  <a:gd name="T83" fmla="*/ 48 h 61"/>
                  <a:gd name="T84" fmla="*/ 36 w 156"/>
                  <a:gd name="T85" fmla="*/ 27 h 61"/>
                  <a:gd name="T86" fmla="*/ 29 w 156"/>
                  <a:gd name="T87" fmla="*/ 6 h 61"/>
                  <a:gd name="T88" fmla="*/ 28 w 156"/>
                  <a:gd name="T89" fmla="*/ 61 h 61"/>
                  <a:gd name="T90" fmla="*/ 0 w 156"/>
                  <a:gd name="T91" fmla="*/ 0 h 61"/>
                  <a:gd name="T92" fmla="*/ 29 w 156"/>
                  <a:gd name="T93" fmla="*/ 6 h 61"/>
                  <a:gd name="T94" fmla="*/ 27 w 156"/>
                  <a:gd name="T95" fmla="*/ 6 h 61"/>
                  <a:gd name="T96" fmla="*/ 23 w 156"/>
                  <a:gd name="T97" fmla="*/ 27 h 61"/>
                  <a:gd name="T98" fmla="*/ 29 w 156"/>
                  <a:gd name="T99" fmla="*/ 48 h 61"/>
                  <a:gd name="T100" fmla="*/ 28 w 156"/>
                  <a:gd name="T10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6" h="61">
                    <a:moveTo>
                      <a:pt x="126" y="0"/>
                    </a:moveTo>
                    <a:cubicBezTo>
                      <a:pt x="156" y="0"/>
                      <a:pt x="156" y="0"/>
                      <a:pt x="156" y="0"/>
                    </a:cubicBezTo>
                    <a:cubicBezTo>
                      <a:pt x="148" y="44"/>
                      <a:pt x="148" y="44"/>
                      <a:pt x="148" y="44"/>
                    </a:cubicBezTo>
                    <a:cubicBezTo>
                      <a:pt x="146" y="54"/>
                      <a:pt x="142" y="61"/>
                      <a:pt x="127" y="61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8" y="47"/>
                      <a:pt x="130" y="45"/>
                      <a:pt x="130" y="42"/>
                    </a:cubicBezTo>
                    <a:cubicBezTo>
                      <a:pt x="131" y="37"/>
                      <a:pt x="132" y="32"/>
                      <a:pt x="132" y="27"/>
                    </a:cubicBezTo>
                    <a:cubicBezTo>
                      <a:pt x="133" y="22"/>
                      <a:pt x="134" y="17"/>
                      <a:pt x="134" y="12"/>
                    </a:cubicBezTo>
                    <a:cubicBezTo>
                      <a:pt x="135" y="9"/>
                      <a:pt x="132" y="6"/>
                      <a:pt x="129" y="6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28" y="6"/>
                      <a:pt x="127" y="6"/>
                      <a:pt x="126" y="6"/>
                    </a:cubicBezTo>
                    <a:lnTo>
                      <a:pt x="126" y="0"/>
                    </a:lnTo>
                    <a:close/>
                    <a:moveTo>
                      <a:pt x="10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6"/>
                      <a:pt x="126" y="6"/>
                      <a:pt x="126" y="6"/>
                    </a:cubicBezTo>
                    <a:cubicBezTo>
                      <a:pt x="124" y="7"/>
                      <a:pt x="121" y="9"/>
                      <a:pt x="121" y="12"/>
                    </a:cubicBezTo>
                    <a:cubicBezTo>
                      <a:pt x="121" y="17"/>
                      <a:pt x="120" y="22"/>
                      <a:pt x="120" y="27"/>
                    </a:cubicBezTo>
                    <a:cubicBezTo>
                      <a:pt x="119" y="32"/>
                      <a:pt x="119" y="37"/>
                      <a:pt x="118" y="42"/>
                    </a:cubicBezTo>
                    <a:cubicBezTo>
                      <a:pt x="118" y="46"/>
                      <a:pt x="120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4" y="48"/>
                      <a:pt x="125" y="48"/>
                      <a:pt x="126" y="48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2" y="48"/>
                      <a:pt x="102" y="48"/>
                      <a:pt x="102" y="48"/>
                    </a:cubicBezTo>
                    <a:cubicBezTo>
                      <a:pt x="105" y="48"/>
                      <a:pt x="107" y="45"/>
                      <a:pt x="107" y="42"/>
                    </a:cubicBezTo>
                    <a:cubicBezTo>
                      <a:pt x="107" y="37"/>
                      <a:pt x="108" y="32"/>
                      <a:pt x="108" y="27"/>
                    </a:cubicBezTo>
                    <a:cubicBezTo>
                      <a:pt x="109" y="22"/>
                      <a:pt x="109" y="17"/>
                      <a:pt x="109" y="12"/>
                    </a:cubicBezTo>
                    <a:cubicBezTo>
                      <a:pt x="110" y="9"/>
                      <a:pt x="107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3" y="6"/>
                      <a:pt x="102" y="6"/>
                      <a:pt x="102" y="6"/>
                    </a:cubicBezTo>
                    <a:lnTo>
                      <a:pt x="102" y="0"/>
                    </a:lnTo>
                    <a:close/>
                    <a:moveTo>
                      <a:pt x="78" y="0"/>
                    </a:move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99" y="6"/>
                      <a:pt x="96" y="9"/>
                      <a:pt x="96" y="12"/>
                    </a:cubicBezTo>
                    <a:cubicBezTo>
                      <a:pt x="96" y="17"/>
                      <a:pt x="96" y="22"/>
                      <a:pt x="95" y="27"/>
                    </a:cubicBezTo>
                    <a:cubicBezTo>
                      <a:pt x="95" y="32"/>
                      <a:pt x="95" y="37"/>
                      <a:pt x="95" y="42"/>
                    </a:cubicBezTo>
                    <a:cubicBezTo>
                      <a:pt x="95" y="46"/>
                      <a:pt x="97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1" y="48"/>
                      <a:pt x="102" y="48"/>
                      <a:pt x="102" y="48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81" y="48"/>
                      <a:pt x="84" y="46"/>
                      <a:pt x="84" y="42"/>
                    </a:cubicBezTo>
                    <a:cubicBezTo>
                      <a:pt x="84" y="37"/>
                      <a:pt x="84" y="32"/>
                      <a:pt x="84" y="27"/>
                    </a:cubicBezTo>
                    <a:cubicBezTo>
                      <a:pt x="84" y="22"/>
                      <a:pt x="84" y="17"/>
                      <a:pt x="84" y="12"/>
                    </a:cubicBezTo>
                    <a:cubicBezTo>
                      <a:pt x="84" y="9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lnTo>
                      <a:pt x="78" y="0"/>
                    </a:lnTo>
                    <a:close/>
                    <a:moveTo>
                      <a:pt x="53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4" y="6"/>
                      <a:pt x="71" y="9"/>
                      <a:pt x="71" y="12"/>
                    </a:cubicBezTo>
                    <a:cubicBezTo>
                      <a:pt x="71" y="17"/>
                      <a:pt x="71" y="22"/>
                      <a:pt x="71" y="27"/>
                    </a:cubicBezTo>
                    <a:cubicBezTo>
                      <a:pt x="71" y="32"/>
                      <a:pt x="71" y="37"/>
                      <a:pt x="71" y="42"/>
                    </a:cubicBezTo>
                    <a:cubicBezTo>
                      <a:pt x="72" y="46"/>
                      <a:pt x="74" y="48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8" y="48"/>
                      <a:pt x="61" y="46"/>
                      <a:pt x="60" y="42"/>
                    </a:cubicBezTo>
                    <a:cubicBezTo>
                      <a:pt x="60" y="37"/>
                      <a:pt x="60" y="32"/>
                      <a:pt x="60" y="27"/>
                    </a:cubicBezTo>
                    <a:cubicBezTo>
                      <a:pt x="60" y="22"/>
                      <a:pt x="59" y="17"/>
                      <a:pt x="59" y="12"/>
                    </a:cubicBezTo>
                    <a:cubicBezTo>
                      <a:pt x="59" y="9"/>
                      <a:pt x="56" y="6"/>
                      <a:pt x="53" y="6"/>
                    </a:cubicBezTo>
                    <a:lnTo>
                      <a:pt x="53" y="0"/>
                    </a:lnTo>
                    <a:close/>
                    <a:moveTo>
                      <a:pt x="29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48" y="6"/>
                      <a:pt x="46" y="9"/>
                      <a:pt x="46" y="12"/>
                    </a:cubicBezTo>
                    <a:cubicBezTo>
                      <a:pt x="46" y="17"/>
                      <a:pt x="47" y="22"/>
                      <a:pt x="47" y="27"/>
                    </a:cubicBezTo>
                    <a:cubicBezTo>
                      <a:pt x="47" y="32"/>
                      <a:pt x="48" y="37"/>
                      <a:pt x="48" y="42"/>
                    </a:cubicBezTo>
                    <a:cubicBezTo>
                      <a:pt x="48" y="45"/>
                      <a:pt x="50" y="48"/>
                      <a:pt x="53" y="4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0" y="48"/>
                      <a:pt x="31" y="48"/>
                      <a:pt x="32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5" y="48"/>
                      <a:pt x="38" y="46"/>
                      <a:pt x="37" y="42"/>
                    </a:cubicBezTo>
                    <a:cubicBezTo>
                      <a:pt x="37" y="37"/>
                      <a:pt x="36" y="32"/>
                      <a:pt x="36" y="27"/>
                    </a:cubicBezTo>
                    <a:cubicBezTo>
                      <a:pt x="35" y="22"/>
                      <a:pt x="34" y="17"/>
                      <a:pt x="34" y="12"/>
                    </a:cubicBezTo>
                    <a:cubicBezTo>
                      <a:pt x="34" y="9"/>
                      <a:pt x="32" y="7"/>
                      <a:pt x="29" y="6"/>
                    </a:cubicBezTo>
                    <a:lnTo>
                      <a:pt x="29" y="0"/>
                    </a:lnTo>
                    <a:close/>
                    <a:moveTo>
                      <a:pt x="28" y="61"/>
                    </a:moveTo>
                    <a:cubicBezTo>
                      <a:pt x="14" y="61"/>
                      <a:pt x="9" y="54"/>
                      <a:pt x="7" y="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9"/>
                      <a:pt x="21" y="12"/>
                    </a:cubicBezTo>
                    <a:cubicBezTo>
                      <a:pt x="21" y="17"/>
                      <a:pt x="22" y="22"/>
                      <a:pt x="23" y="27"/>
                    </a:cubicBezTo>
                    <a:cubicBezTo>
                      <a:pt x="24" y="32"/>
                      <a:pt x="24" y="37"/>
                      <a:pt x="25" y="42"/>
                    </a:cubicBezTo>
                    <a:cubicBezTo>
                      <a:pt x="25" y="45"/>
                      <a:pt x="27" y="47"/>
                      <a:pt x="29" y="48"/>
                    </a:cubicBezTo>
                    <a:cubicBezTo>
                      <a:pt x="29" y="61"/>
                      <a:pt x="29" y="61"/>
                      <a:pt x="29" y="61"/>
                    </a:cubicBezTo>
                    <a:lnTo>
                      <a:pt x="28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156">
                <a:extLst>
                  <a:ext uri="{FF2B5EF4-FFF2-40B4-BE49-F238E27FC236}">
                    <a16:creationId xmlns:a16="http://schemas.microsoft.com/office/drawing/2014/main" id="{6A187280-54A7-41A3-9F38-73B659C1F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39" y="3466021"/>
                <a:ext cx="145904" cy="219460"/>
              </a:xfrm>
              <a:custGeom>
                <a:avLst/>
                <a:gdLst>
                  <a:gd name="T0" fmla="*/ 45 w 90"/>
                  <a:gd name="T1" fmla="*/ 135 h 135"/>
                  <a:gd name="T2" fmla="*/ 6 w 90"/>
                  <a:gd name="T3" fmla="*/ 68 h 135"/>
                  <a:gd name="T4" fmla="*/ 0 w 90"/>
                  <a:gd name="T5" fmla="*/ 45 h 135"/>
                  <a:gd name="T6" fmla="*/ 45 w 90"/>
                  <a:gd name="T7" fmla="*/ 0 h 135"/>
                  <a:gd name="T8" fmla="*/ 90 w 90"/>
                  <a:gd name="T9" fmla="*/ 45 h 135"/>
                  <a:gd name="T10" fmla="*/ 84 w 90"/>
                  <a:gd name="T11" fmla="*/ 68 h 135"/>
                  <a:gd name="T12" fmla="*/ 45 w 90"/>
                  <a:gd name="T13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35">
                    <a:moveTo>
                      <a:pt x="45" y="135"/>
                    </a:moveTo>
                    <a:cubicBezTo>
                      <a:pt x="6" y="68"/>
                      <a:pt x="6" y="68"/>
                      <a:pt x="6" y="68"/>
                    </a:cubicBezTo>
                    <a:cubicBezTo>
                      <a:pt x="3" y="61"/>
                      <a:pt x="0" y="53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70" y="0"/>
                      <a:pt x="90" y="20"/>
                      <a:pt x="90" y="45"/>
                    </a:cubicBezTo>
                    <a:cubicBezTo>
                      <a:pt x="90" y="53"/>
                      <a:pt x="88" y="61"/>
                      <a:pt x="84" y="68"/>
                    </a:cubicBezTo>
                    <a:lnTo>
                      <a:pt x="45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Oval 157">
                <a:extLst>
                  <a:ext uri="{FF2B5EF4-FFF2-40B4-BE49-F238E27FC236}">
                    <a16:creationId xmlns:a16="http://schemas.microsoft.com/office/drawing/2014/main" id="{68A6F0A2-1511-4D9E-9D8D-96A6983F4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538" y="3487726"/>
                <a:ext cx="103701" cy="103701"/>
              </a:xfrm>
              <a:prstGeom prst="ellipse">
                <a:avLst/>
              </a:prstGeom>
              <a:solidFill>
                <a:srgbClr val="5895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158">
                <a:extLst>
                  <a:ext uri="{FF2B5EF4-FFF2-40B4-BE49-F238E27FC236}">
                    <a16:creationId xmlns:a16="http://schemas.microsoft.com/office/drawing/2014/main" id="{4AAC1707-80EC-4641-8B77-5760C07F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881" y="3203152"/>
                <a:ext cx="203784" cy="51850"/>
              </a:xfrm>
              <a:custGeom>
                <a:avLst/>
                <a:gdLst>
                  <a:gd name="T0" fmla="*/ 110 w 169"/>
                  <a:gd name="T1" fmla="*/ 23 h 43"/>
                  <a:gd name="T2" fmla="*/ 59 w 169"/>
                  <a:gd name="T3" fmla="*/ 23 h 43"/>
                  <a:gd name="T4" fmla="*/ 59 w 169"/>
                  <a:gd name="T5" fmla="*/ 0 h 43"/>
                  <a:gd name="T6" fmla="*/ 0 w 169"/>
                  <a:gd name="T7" fmla="*/ 0 h 43"/>
                  <a:gd name="T8" fmla="*/ 0 w 169"/>
                  <a:gd name="T9" fmla="*/ 43 h 43"/>
                  <a:gd name="T10" fmla="*/ 169 w 169"/>
                  <a:gd name="T11" fmla="*/ 43 h 43"/>
                  <a:gd name="T12" fmla="*/ 169 w 169"/>
                  <a:gd name="T13" fmla="*/ 0 h 43"/>
                  <a:gd name="T14" fmla="*/ 110 w 169"/>
                  <a:gd name="T15" fmla="*/ 0 h 43"/>
                  <a:gd name="T16" fmla="*/ 110 w 169"/>
                  <a:gd name="T17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43">
                    <a:moveTo>
                      <a:pt x="110" y="23"/>
                    </a:moveTo>
                    <a:lnTo>
                      <a:pt x="59" y="23"/>
                    </a:lnTo>
                    <a:lnTo>
                      <a:pt x="59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169" y="43"/>
                    </a:lnTo>
                    <a:lnTo>
                      <a:pt x="169" y="0"/>
                    </a:lnTo>
                    <a:lnTo>
                      <a:pt x="110" y="0"/>
                    </a:lnTo>
                    <a:lnTo>
                      <a:pt x="11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Rectangle 159">
                <a:extLst>
                  <a:ext uri="{FF2B5EF4-FFF2-40B4-BE49-F238E27FC236}">
                    <a16:creationId xmlns:a16="http://schemas.microsoft.com/office/drawing/2014/main" id="{E2A03802-FA1B-4BFB-8727-E0369DBF1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082" y="3203152"/>
                <a:ext cx="38586" cy="1447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160">
                <a:extLst>
                  <a:ext uri="{FF2B5EF4-FFF2-40B4-BE49-F238E27FC236}">
                    <a16:creationId xmlns:a16="http://schemas.microsoft.com/office/drawing/2014/main" id="{54049049-DF61-4028-9B1E-4C0827EE6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881" y="3084982"/>
                <a:ext cx="203784" cy="106112"/>
              </a:xfrm>
              <a:custGeom>
                <a:avLst/>
                <a:gdLst>
                  <a:gd name="T0" fmla="*/ 126 w 169"/>
                  <a:gd name="T1" fmla="*/ 0 h 88"/>
                  <a:gd name="T2" fmla="*/ 85 w 169"/>
                  <a:gd name="T3" fmla="*/ 0 h 88"/>
                  <a:gd name="T4" fmla="*/ 85 w 169"/>
                  <a:gd name="T5" fmla="*/ 15 h 88"/>
                  <a:gd name="T6" fmla="*/ 112 w 169"/>
                  <a:gd name="T7" fmla="*/ 15 h 88"/>
                  <a:gd name="T8" fmla="*/ 112 w 169"/>
                  <a:gd name="T9" fmla="*/ 32 h 88"/>
                  <a:gd name="T10" fmla="*/ 85 w 169"/>
                  <a:gd name="T11" fmla="*/ 32 h 88"/>
                  <a:gd name="T12" fmla="*/ 85 w 169"/>
                  <a:gd name="T13" fmla="*/ 88 h 88"/>
                  <a:gd name="T14" fmla="*/ 110 w 169"/>
                  <a:gd name="T15" fmla="*/ 88 h 88"/>
                  <a:gd name="T16" fmla="*/ 169 w 169"/>
                  <a:gd name="T17" fmla="*/ 88 h 88"/>
                  <a:gd name="T18" fmla="*/ 169 w 169"/>
                  <a:gd name="T19" fmla="*/ 32 h 88"/>
                  <a:gd name="T20" fmla="*/ 126 w 169"/>
                  <a:gd name="T21" fmla="*/ 32 h 88"/>
                  <a:gd name="T22" fmla="*/ 126 w 169"/>
                  <a:gd name="T23" fmla="*/ 0 h 88"/>
                  <a:gd name="T24" fmla="*/ 85 w 169"/>
                  <a:gd name="T25" fmla="*/ 0 h 88"/>
                  <a:gd name="T26" fmla="*/ 43 w 169"/>
                  <a:gd name="T27" fmla="*/ 0 h 88"/>
                  <a:gd name="T28" fmla="*/ 43 w 169"/>
                  <a:gd name="T29" fmla="*/ 32 h 88"/>
                  <a:gd name="T30" fmla="*/ 0 w 169"/>
                  <a:gd name="T31" fmla="*/ 32 h 88"/>
                  <a:gd name="T32" fmla="*/ 0 w 169"/>
                  <a:gd name="T33" fmla="*/ 88 h 88"/>
                  <a:gd name="T34" fmla="*/ 59 w 169"/>
                  <a:gd name="T35" fmla="*/ 88 h 88"/>
                  <a:gd name="T36" fmla="*/ 85 w 169"/>
                  <a:gd name="T37" fmla="*/ 88 h 88"/>
                  <a:gd name="T38" fmla="*/ 85 w 169"/>
                  <a:gd name="T39" fmla="*/ 32 h 88"/>
                  <a:gd name="T40" fmla="*/ 58 w 169"/>
                  <a:gd name="T41" fmla="*/ 32 h 88"/>
                  <a:gd name="T42" fmla="*/ 58 w 169"/>
                  <a:gd name="T43" fmla="*/ 32 h 88"/>
                  <a:gd name="T44" fmla="*/ 58 w 169"/>
                  <a:gd name="T45" fmla="*/ 15 h 88"/>
                  <a:gd name="T46" fmla="*/ 85 w 169"/>
                  <a:gd name="T47" fmla="*/ 15 h 88"/>
                  <a:gd name="T48" fmla="*/ 85 w 169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88">
                    <a:moveTo>
                      <a:pt x="126" y="0"/>
                    </a:moveTo>
                    <a:lnTo>
                      <a:pt x="85" y="0"/>
                    </a:lnTo>
                    <a:lnTo>
                      <a:pt x="85" y="15"/>
                    </a:lnTo>
                    <a:lnTo>
                      <a:pt x="112" y="15"/>
                    </a:lnTo>
                    <a:lnTo>
                      <a:pt x="112" y="32"/>
                    </a:lnTo>
                    <a:lnTo>
                      <a:pt x="85" y="32"/>
                    </a:lnTo>
                    <a:lnTo>
                      <a:pt x="85" y="88"/>
                    </a:lnTo>
                    <a:lnTo>
                      <a:pt x="110" y="88"/>
                    </a:lnTo>
                    <a:lnTo>
                      <a:pt x="169" y="88"/>
                    </a:lnTo>
                    <a:lnTo>
                      <a:pt x="169" y="32"/>
                    </a:lnTo>
                    <a:lnTo>
                      <a:pt x="126" y="32"/>
                    </a:lnTo>
                    <a:lnTo>
                      <a:pt x="126" y="0"/>
                    </a:lnTo>
                    <a:close/>
                    <a:moveTo>
                      <a:pt x="85" y="0"/>
                    </a:moveTo>
                    <a:lnTo>
                      <a:pt x="43" y="0"/>
                    </a:lnTo>
                    <a:lnTo>
                      <a:pt x="43" y="32"/>
                    </a:lnTo>
                    <a:lnTo>
                      <a:pt x="0" y="32"/>
                    </a:lnTo>
                    <a:lnTo>
                      <a:pt x="0" y="88"/>
                    </a:lnTo>
                    <a:lnTo>
                      <a:pt x="59" y="88"/>
                    </a:lnTo>
                    <a:lnTo>
                      <a:pt x="85" y="88"/>
                    </a:lnTo>
                    <a:lnTo>
                      <a:pt x="85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15"/>
                    </a:lnTo>
                    <a:lnTo>
                      <a:pt x="85" y="1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Rectangle 161">
                <a:extLst>
                  <a:ext uri="{FF2B5EF4-FFF2-40B4-BE49-F238E27FC236}">
                    <a16:creationId xmlns:a16="http://schemas.microsoft.com/office/drawing/2014/main" id="{708B210B-7EA4-4D48-9C85-EC46F4C8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36832"/>
                <a:ext cx="207401" cy="217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162">
                <a:extLst>
                  <a:ext uri="{FF2B5EF4-FFF2-40B4-BE49-F238E27FC236}">
                    <a16:creationId xmlns:a16="http://schemas.microsoft.com/office/drawing/2014/main" id="{65E93AD2-D487-4645-9D4C-6F5918933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85065"/>
                <a:ext cx="207401" cy="84408"/>
              </a:xfrm>
              <a:custGeom>
                <a:avLst/>
                <a:gdLst>
                  <a:gd name="T0" fmla="*/ 146 w 172"/>
                  <a:gd name="T1" fmla="*/ 70 h 70"/>
                  <a:gd name="T2" fmla="*/ 172 w 172"/>
                  <a:gd name="T3" fmla="*/ 70 h 70"/>
                  <a:gd name="T4" fmla="*/ 172 w 172"/>
                  <a:gd name="T5" fmla="*/ 0 h 70"/>
                  <a:gd name="T6" fmla="*/ 146 w 172"/>
                  <a:gd name="T7" fmla="*/ 0 h 70"/>
                  <a:gd name="T8" fmla="*/ 146 w 172"/>
                  <a:gd name="T9" fmla="*/ 33 h 70"/>
                  <a:gd name="T10" fmla="*/ 146 w 172"/>
                  <a:gd name="T11" fmla="*/ 33 h 70"/>
                  <a:gd name="T12" fmla="*/ 160 w 172"/>
                  <a:gd name="T13" fmla="*/ 47 h 70"/>
                  <a:gd name="T14" fmla="*/ 146 w 172"/>
                  <a:gd name="T15" fmla="*/ 59 h 70"/>
                  <a:gd name="T16" fmla="*/ 146 w 172"/>
                  <a:gd name="T17" fmla="*/ 70 h 70"/>
                  <a:gd name="T18" fmla="*/ 0 w 172"/>
                  <a:gd name="T19" fmla="*/ 70 h 70"/>
                  <a:gd name="T20" fmla="*/ 146 w 172"/>
                  <a:gd name="T21" fmla="*/ 70 h 70"/>
                  <a:gd name="T22" fmla="*/ 146 w 172"/>
                  <a:gd name="T23" fmla="*/ 59 h 70"/>
                  <a:gd name="T24" fmla="*/ 134 w 172"/>
                  <a:gd name="T25" fmla="*/ 47 h 70"/>
                  <a:gd name="T26" fmla="*/ 146 w 172"/>
                  <a:gd name="T27" fmla="*/ 33 h 70"/>
                  <a:gd name="T28" fmla="*/ 146 w 172"/>
                  <a:gd name="T29" fmla="*/ 0 h 70"/>
                  <a:gd name="T30" fmla="*/ 0 w 172"/>
                  <a:gd name="T31" fmla="*/ 0 h 70"/>
                  <a:gd name="T32" fmla="*/ 0 w 172"/>
                  <a:gd name="T33" fmla="*/ 70 h 70"/>
                  <a:gd name="T34" fmla="*/ 0 w 172"/>
                  <a:gd name="T35" fmla="*/ 70 h 70"/>
                  <a:gd name="T36" fmla="*/ 146 w 172"/>
                  <a:gd name="T37" fmla="*/ 33 h 70"/>
                  <a:gd name="T38" fmla="*/ 146 w 172"/>
                  <a:gd name="T39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2" h="70">
                    <a:moveTo>
                      <a:pt x="146" y="70"/>
                    </a:moveTo>
                    <a:lnTo>
                      <a:pt x="172" y="70"/>
                    </a:lnTo>
                    <a:lnTo>
                      <a:pt x="172" y="0"/>
                    </a:lnTo>
                    <a:lnTo>
                      <a:pt x="146" y="0"/>
                    </a:lnTo>
                    <a:lnTo>
                      <a:pt x="146" y="33"/>
                    </a:lnTo>
                    <a:lnTo>
                      <a:pt x="146" y="33"/>
                    </a:lnTo>
                    <a:lnTo>
                      <a:pt x="160" y="47"/>
                    </a:lnTo>
                    <a:lnTo>
                      <a:pt x="146" y="59"/>
                    </a:lnTo>
                    <a:lnTo>
                      <a:pt x="146" y="70"/>
                    </a:lnTo>
                    <a:close/>
                    <a:moveTo>
                      <a:pt x="0" y="70"/>
                    </a:moveTo>
                    <a:lnTo>
                      <a:pt x="146" y="70"/>
                    </a:lnTo>
                    <a:lnTo>
                      <a:pt x="146" y="59"/>
                    </a:lnTo>
                    <a:lnTo>
                      <a:pt x="134" y="47"/>
                    </a:lnTo>
                    <a:lnTo>
                      <a:pt x="146" y="33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  <a:moveTo>
                      <a:pt x="146" y="33"/>
                    </a:moveTo>
                    <a:lnTo>
                      <a:pt x="146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163">
                <a:extLst>
                  <a:ext uri="{FF2B5EF4-FFF2-40B4-BE49-F238E27FC236}">
                    <a16:creationId xmlns:a16="http://schemas.microsoft.com/office/drawing/2014/main" id="{6EAD5ED5-D2BB-430E-A569-E3E810F71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85065"/>
                <a:ext cx="207401" cy="84408"/>
              </a:xfrm>
              <a:custGeom>
                <a:avLst/>
                <a:gdLst>
                  <a:gd name="T0" fmla="*/ 146 w 172"/>
                  <a:gd name="T1" fmla="*/ 70 h 70"/>
                  <a:gd name="T2" fmla="*/ 172 w 172"/>
                  <a:gd name="T3" fmla="*/ 70 h 70"/>
                  <a:gd name="T4" fmla="*/ 172 w 172"/>
                  <a:gd name="T5" fmla="*/ 0 h 70"/>
                  <a:gd name="T6" fmla="*/ 146 w 172"/>
                  <a:gd name="T7" fmla="*/ 0 h 70"/>
                  <a:gd name="T8" fmla="*/ 146 w 172"/>
                  <a:gd name="T9" fmla="*/ 33 h 70"/>
                  <a:gd name="T10" fmla="*/ 146 w 172"/>
                  <a:gd name="T11" fmla="*/ 33 h 70"/>
                  <a:gd name="T12" fmla="*/ 160 w 172"/>
                  <a:gd name="T13" fmla="*/ 47 h 70"/>
                  <a:gd name="T14" fmla="*/ 146 w 172"/>
                  <a:gd name="T15" fmla="*/ 59 h 70"/>
                  <a:gd name="T16" fmla="*/ 146 w 172"/>
                  <a:gd name="T17" fmla="*/ 70 h 70"/>
                  <a:gd name="T18" fmla="*/ 0 w 172"/>
                  <a:gd name="T19" fmla="*/ 70 h 70"/>
                  <a:gd name="T20" fmla="*/ 146 w 172"/>
                  <a:gd name="T21" fmla="*/ 70 h 70"/>
                  <a:gd name="T22" fmla="*/ 146 w 172"/>
                  <a:gd name="T23" fmla="*/ 59 h 70"/>
                  <a:gd name="T24" fmla="*/ 134 w 172"/>
                  <a:gd name="T25" fmla="*/ 47 h 70"/>
                  <a:gd name="T26" fmla="*/ 146 w 172"/>
                  <a:gd name="T27" fmla="*/ 33 h 70"/>
                  <a:gd name="T28" fmla="*/ 146 w 172"/>
                  <a:gd name="T29" fmla="*/ 0 h 70"/>
                  <a:gd name="T30" fmla="*/ 0 w 172"/>
                  <a:gd name="T31" fmla="*/ 0 h 70"/>
                  <a:gd name="T32" fmla="*/ 0 w 172"/>
                  <a:gd name="T33" fmla="*/ 70 h 70"/>
                  <a:gd name="T34" fmla="*/ 0 w 172"/>
                  <a:gd name="T35" fmla="*/ 70 h 70"/>
                  <a:gd name="T36" fmla="*/ 146 w 172"/>
                  <a:gd name="T37" fmla="*/ 33 h 70"/>
                  <a:gd name="T38" fmla="*/ 146 w 172"/>
                  <a:gd name="T39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2" h="70">
                    <a:moveTo>
                      <a:pt x="146" y="70"/>
                    </a:moveTo>
                    <a:lnTo>
                      <a:pt x="172" y="70"/>
                    </a:lnTo>
                    <a:lnTo>
                      <a:pt x="172" y="0"/>
                    </a:lnTo>
                    <a:lnTo>
                      <a:pt x="146" y="0"/>
                    </a:lnTo>
                    <a:lnTo>
                      <a:pt x="146" y="33"/>
                    </a:lnTo>
                    <a:lnTo>
                      <a:pt x="146" y="33"/>
                    </a:lnTo>
                    <a:lnTo>
                      <a:pt x="160" y="47"/>
                    </a:lnTo>
                    <a:lnTo>
                      <a:pt x="146" y="59"/>
                    </a:lnTo>
                    <a:lnTo>
                      <a:pt x="146" y="70"/>
                    </a:lnTo>
                    <a:moveTo>
                      <a:pt x="0" y="70"/>
                    </a:moveTo>
                    <a:lnTo>
                      <a:pt x="146" y="70"/>
                    </a:lnTo>
                    <a:lnTo>
                      <a:pt x="146" y="59"/>
                    </a:lnTo>
                    <a:lnTo>
                      <a:pt x="134" y="47"/>
                    </a:lnTo>
                    <a:lnTo>
                      <a:pt x="146" y="33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0" y="70"/>
                    </a:lnTo>
                    <a:moveTo>
                      <a:pt x="146" y="33"/>
                    </a:moveTo>
                    <a:lnTo>
                      <a:pt x="146" y="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164">
                <a:extLst>
                  <a:ext uri="{FF2B5EF4-FFF2-40B4-BE49-F238E27FC236}">
                    <a16:creationId xmlns:a16="http://schemas.microsoft.com/office/drawing/2014/main" id="{F47706C8-4E70-40E6-893B-BC535847D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7726" y="3029514"/>
                <a:ext cx="273722" cy="245988"/>
              </a:xfrm>
              <a:custGeom>
                <a:avLst/>
                <a:gdLst>
                  <a:gd name="T0" fmla="*/ 166 w 169"/>
                  <a:gd name="T1" fmla="*/ 43 h 152"/>
                  <a:gd name="T2" fmla="*/ 127 w 169"/>
                  <a:gd name="T3" fmla="*/ 39 h 152"/>
                  <a:gd name="T4" fmla="*/ 104 w 169"/>
                  <a:gd name="T5" fmla="*/ 48 h 152"/>
                  <a:gd name="T6" fmla="*/ 58 w 169"/>
                  <a:gd name="T7" fmla="*/ 0 h 152"/>
                  <a:gd name="T8" fmla="*/ 42 w 169"/>
                  <a:gd name="T9" fmla="*/ 6 h 152"/>
                  <a:gd name="T10" fmla="*/ 75 w 169"/>
                  <a:gd name="T11" fmla="*/ 59 h 152"/>
                  <a:gd name="T12" fmla="*/ 43 w 169"/>
                  <a:gd name="T13" fmla="*/ 71 h 152"/>
                  <a:gd name="T14" fmla="*/ 16 w 169"/>
                  <a:gd name="T15" fmla="*/ 54 h 152"/>
                  <a:gd name="T16" fmla="*/ 0 w 169"/>
                  <a:gd name="T17" fmla="*/ 60 h 152"/>
                  <a:gd name="T18" fmla="*/ 30 w 169"/>
                  <a:gd name="T19" fmla="*/ 95 h 152"/>
                  <a:gd name="T20" fmla="*/ 31 w 169"/>
                  <a:gd name="T21" fmla="*/ 140 h 152"/>
                  <a:gd name="T22" fmla="*/ 47 w 169"/>
                  <a:gd name="T23" fmla="*/ 134 h 152"/>
                  <a:gd name="T24" fmla="*/ 55 w 169"/>
                  <a:gd name="T25" fmla="*/ 104 h 152"/>
                  <a:gd name="T26" fmla="*/ 87 w 169"/>
                  <a:gd name="T27" fmla="*/ 92 h 152"/>
                  <a:gd name="T28" fmla="*/ 98 w 169"/>
                  <a:gd name="T29" fmla="*/ 152 h 152"/>
                  <a:gd name="T30" fmla="*/ 114 w 169"/>
                  <a:gd name="T31" fmla="*/ 146 h 152"/>
                  <a:gd name="T32" fmla="*/ 117 w 169"/>
                  <a:gd name="T33" fmla="*/ 81 h 152"/>
                  <a:gd name="T34" fmla="*/ 139 w 169"/>
                  <a:gd name="T35" fmla="*/ 72 h 152"/>
                  <a:gd name="T36" fmla="*/ 166 w 169"/>
                  <a:gd name="T37" fmla="*/ 4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9" h="152">
                    <a:moveTo>
                      <a:pt x="166" y="43"/>
                    </a:moveTo>
                    <a:cubicBezTo>
                      <a:pt x="162" y="34"/>
                      <a:pt x="136" y="36"/>
                      <a:pt x="127" y="39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98" y="152"/>
                      <a:pt x="98" y="152"/>
                      <a:pt x="98" y="152"/>
                    </a:cubicBezTo>
                    <a:cubicBezTo>
                      <a:pt x="114" y="146"/>
                      <a:pt x="114" y="146"/>
                      <a:pt x="114" y="146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48" y="68"/>
                      <a:pt x="169" y="52"/>
                      <a:pt x="166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165">
                <a:extLst>
                  <a:ext uri="{FF2B5EF4-FFF2-40B4-BE49-F238E27FC236}">
                    <a16:creationId xmlns:a16="http://schemas.microsoft.com/office/drawing/2014/main" id="{6D7D8010-A930-4A67-AA59-340D6BAD9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143" y="2539950"/>
                <a:ext cx="143493" cy="284574"/>
              </a:xfrm>
              <a:custGeom>
                <a:avLst/>
                <a:gdLst>
                  <a:gd name="T0" fmla="*/ 18 w 88"/>
                  <a:gd name="T1" fmla="*/ 0 h 176"/>
                  <a:gd name="T2" fmla="*/ 70 w 88"/>
                  <a:gd name="T3" fmla="*/ 0 h 176"/>
                  <a:gd name="T4" fmla="*/ 88 w 88"/>
                  <a:gd name="T5" fmla="*/ 18 h 176"/>
                  <a:gd name="T6" fmla="*/ 88 w 88"/>
                  <a:gd name="T7" fmla="*/ 158 h 176"/>
                  <a:gd name="T8" fmla="*/ 70 w 88"/>
                  <a:gd name="T9" fmla="*/ 176 h 176"/>
                  <a:gd name="T10" fmla="*/ 18 w 88"/>
                  <a:gd name="T11" fmla="*/ 176 h 176"/>
                  <a:gd name="T12" fmla="*/ 0 w 88"/>
                  <a:gd name="T13" fmla="*/ 158 h 176"/>
                  <a:gd name="T14" fmla="*/ 0 w 88"/>
                  <a:gd name="T15" fmla="*/ 18 h 176"/>
                  <a:gd name="T16" fmla="*/ 18 w 88"/>
                  <a:gd name="T1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76">
                    <a:moveTo>
                      <a:pt x="18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80" y="0"/>
                      <a:pt x="88" y="8"/>
                      <a:pt x="88" y="18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8" y="168"/>
                      <a:pt x="80" y="176"/>
                      <a:pt x="70" y="176"/>
                    </a:cubicBezTo>
                    <a:cubicBezTo>
                      <a:pt x="18" y="176"/>
                      <a:pt x="18" y="176"/>
                      <a:pt x="18" y="176"/>
                    </a:cubicBezTo>
                    <a:cubicBezTo>
                      <a:pt x="8" y="176"/>
                      <a:pt x="0" y="168"/>
                      <a:pt x="0" y="15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Rectangle 166">
                <a:extLst>
                  <a:ext uri="{FF2B5EF4-FFF2-40B4-BE49-F238E27FC236}">
                    <a16:creationId xmlns:a16="http://schemas.microsoft.com/office/drawing/2014/main" id="{B8A2287D-27E3-46DB-9BD5-F8BEEB7A3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4024" y="2570096"/>
                <a:ext cx="110936" cy="21343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167">
                <a:extLst>
                  <a:ext uri="{FF2B5EF4-FFF2-40B4-BE49-F238E27FC236}">
                    <a16:creationId xmlns:a16="http://schemas.microsoft.com/office/drawing/2014/main" id="{FF9FDE05-B95C-4BB4-BCC7-B3677A729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347" y="2550803"/>
                <a:ext cx="60291" cy="4823"/>
              </a:xfrm>
              <a:custGeom>
                <a:avLst/>
                <a:gdLst>
                  <a:gd name="T0" fmla="*/ 1 w 37"/>
                  <a:gd name="T1" fmla="*/ 3 h 3"/>
                  <a:gd name="T2" fmla="*/ 35 w 37"/>
                  <a:gd name="T3" fmla="*/ 3 h 3"/>
                  <a:gd name="T4" fmla="*/ 37 w 37"/>
                  <a:gd name="T5" fmla="*/ 1 h 3"/>
                  <a:gd name="T6" fmla="*/ 37 w 37"/>
                  <a:gd name="T7" fmla="*/ 1 h 3"/>
                  <a:gd name="T8" fmla="*/ 35 w 37"/>
                  <a:gd name="T9" fmla="*/ 0 h 3"/>
                  <a:gd name="T10" fmla="*/ 1 w 37"/>
                  <a:gd name="T11" fmla="*/ 0 h 3"/>
                  <a:gd name="T12" fmla="*/ 0 w 37"/>
                  <a:gd name="T13" fmla="*/ 1 h 3"/>
                  <a:gd name="T14" fmla="*/ 0 w 37"/>
                  <a:gd name="T15" fmla="*/ 1 h 3"/>
                  <a:gd name="T16" fmla="*/ 1 w 37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3">
                    <a:moveTo>
                      <a:pt x="1" y="3"/>
                    </a:move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7" y="2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6" y="0"/>
                      <a:pt x="3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E561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168">
                <a:extLst>
                  <a:ext uri="{FF2B5EF4-FFF2-40B4-BE49-F238E27FC236}">
                    <a16:creationId xmlns:a16="http://schemas.microsoft.com/office/drawing/2014/main" id="{1C03AD06-64EE-49B8-BEE9-1D360071B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848" y="2800408"/>
                <a:ext cx="100083" cy="7235"/>
              </a:xfrm>
              <a:custGeom>
                <a:avLst/>
                <a:gdLst>
                  <a:gd name="T0" fmla="*/ 3 w 62"/>
                  <a:gd name="T1" fmla="*/ 5 h 5"/>
                  <a:gd name="T2" fmla="*/ 60 w 62"/>
                  <a:gd name="T3" fmla="*/ 5 h 5"/>
                  <a:gd name="T4" fmla="*/ 62 w 62"/>
                  <a:gd name="T5" fmla="*/ 3 h 5"/>
                  <a:gd name="T6" fmla="*/ 62 w 62"/>
                  <a:gd name="T7" fmla="*/ 3 h 5"/>
                  <a:gd name="T8" fmla="*/ 60 w 62"/>
                  <a:gd name="T9" fmla="*/ 0 h 5"/>
                  <a:gd name="T10" fmla="*/ 3 w 62"/>
                  <a:gd name="T11" fmla="*/ 0 h 5"/>
                  <a:gd name="T12" fmla="*/ 0 w 62"/>
                  <a:gd name="T13" fmla="*/ 3 h 5"/>
                  <a:gd name="T14" fmla="*/ 0 w 62"/>
                  <a:gd name="T15" fmla="*/ 3 h 5"/>
                  <a:gd name="T16" fmla="*/ 3 w 6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">
                    <a:moveTo>
                      <a:pt x="3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61" y="5"/>
                      <a:pt x="62" y="4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1" y="0"/>
                      <a:pt x="6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Oval 169">
                <a:extLst>
                  <a:ext uri="{FF2B5EF4-FFF2-40B4-BE49-F238E27FC236}">
                    <a16:creationId xmlns:a16="http://schemas.microsoft.com/office/drawing/2014/main" id="{A0F7D1BA-FFEB-413B-BF7C-55D829AC8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2611" y="2788350"/>
                <a:ext cx="32557" cy="3255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Oval 170">
                <a:extLst>
                  <a:ext uri="{FF2B5EF4-FFF2-40B4-BE49-F238E27FC236}">
                    <a16:creationId xmlns:a16="http://schemas.microsoft.com/office/drawing/2014/main" id="{B92129D4-219F-4523-A620-D2DCB912E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7434" y="2793173"/>
                <a:ext cx="22911" cy="229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171">
                <a:extLst>
                  <a:ext uri="{FF2B5EF4-FFF2-40B4-BE49-F238E27FC236}">
                    <a16:creationId xmlns:a16="http://schemas.microsoft.com/office/drawing/2014/main" id="{3D1DD4BB-3605-4EAA-A87E-A8F6DABA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665" y="2017830"/>
                <a:ext cx="37380" cy="74761"/>
              </a:xfrm>
              <a:custGeom>
                <a:avLst/>
                <a:gdLst>
                  <a:gd name="T0" fmla="*/ 0 w 31"/>
                  <a:gd name="T1" fmla="*/ 62 h 62"/>
                  <a:gd name="T2" fmla="*/ 31 w 31"/>
                  <a:gd name="T3" fmla="*/ 25 h 62"/>
                  <a:gd name="T4" fmla="*/ 0 w 31"/>
                  <a:gd name="T5" fmla="*/ 0 h 62"/>
                  <a:gd name="T6" fmla="*/ 0 w 31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62">
                    <a:moveTo>
                      <a:pt x="0" y="62"/>
                    </a:moveTo>
                    <a:lnTo>
                      <a:pt x="31" y="25"/>
                    </a:lnTo>
                    <a:lnTo>
                      <a:pt x="0" y="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172">
                <a:extLst>
                  <a:ext uri="{FF2B5EF4-FFF2-40B4-BE49-F238E27FC236}">
                    <a16:creationId xmlns:a16="http://schemas.microsoft.com/office/drawing/2014/main" id="{078A584F-46D4-4A8C-970E-EAAD6D9C9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8307" y="2017830"/>
                <a:ext cx="36175" cy="74761"/>
              </a:xfrm>
              <a:custGeom>
                <a:avLst/>
                <a:gdLst>
                  <a:gd name="T0" fmla="*/ 30 w 30"/>
                  <a:gd name="T1" fmla="*/ 62 h 62"/>
                  <a:gd name="T2" fmla="*/ 30 w 30"/>
                  <a:gd name="T3" fmla="*/ 0 h 62"/>
                  <a:gd name="T4" fmla="*/ 0 w 30"/>
                  <a:gd name="T5" fmla="*/ 25 h 62"/>
                  <a:gd name="T6" fmla="*/ 30 w 30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62">
                    <a:moveTo>
                      <a:pt x="30" y="62"/>
                    </a:moveTo>
                    <a:lnTo>
                      <a:pt x="30" y="0"/>
                    </a:lnTo>
                    <a:lnTo>
                      <a:pt x="0" y="25"/>
                    </a:lnTo>
                    <a:lnTo>
                      <a:pt x="30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Rectangle 173">
                <a:extLst>
                  <a:ext uri="{FF2B5EF4-FFF2-40B4-BE49-F238E27FC236}">
                    <a16:creationId xmlns:a16="http://schemas.microsoft.com/office/drawing/2014/main" id="{AC343E29-9133-4834-ADCA-60381F1AF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4482" y="2096208"/>
                <a:ext cx="1206" cy="12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Rectangle 174">
                <a:extLst>
                  <a:ext uri="{FF2B5EF4-FFF2-40B4-BE49-F238E27FC236}">
                    <a16:creationId xmlns:a16="http://schemas.microsoft.com/office/drawing/2014/main" id="{2474ED32-DAF0-4C61-9946-844554E37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665" y="2096208"/>
                <a:ext cx="1206" cy="12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175">
                <a:extLst>
                  <a:ext uri="{FF2B5EF4-FFF2-40B4-BE49-F238E27FC236}">
                    <a16:creationId xmlns:a16="http://schemas.microsoft.com/office/drawing/2014/main" id="{D2488EAA-F9D9-4850-964D-1A3B50A36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9076" y="2050387"/>
                <a:ext cx="124200" cy="45821"/>
              </a:xfrm>
              <a:custGeom>
                <a:avLst/>
                <a:gdLst>
                  <a:gd name="T0" fmla="*/ 103 w 103"/>
                  <a:gd name="T1" fmla="*/ 38 h 38"/>
                  <a:gd name="T2" fmla="*/ 103 w 103"/>
                  <a:gd name="T3" fmla="*/ 38 h 38"/>
                  <a:gd name="T4" fmla="*/ 71 w 103"/>
                  <a:gd name="T5" fmla="*/ 0 h 38"/>
                  <a:gd name="T6" fmla="*/ 52 w 103"/>
                  <a:gd name="T7" fmla="*/ 15 h 38"/>
                  <a:gd name="T8" fmla="*/ 32 w 103"/>
                  <a:gd name="T9" fmla="*/ 0 h 38"/>
                  <a:gd name="T10" fmla="*/ 1 w 103"/>
                  <a:gd name="T11" fmla="*/ 38 h 38"/>
                  <a:gd name="T12" fmla="*/ 0 w 103"/>
                  <a:gd name="T13" fmla="*/ 38 h 38"/>
                  <a:gd name="T14" fmla="*/ 103 w 103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38">
                    <a:moveTo>
                      <a:pt x="103" y="38"/>
                    </a:moveTo>
                    <a:lnTo>
                      <a:pt x="103" y="38"/>
                    </a:lnTo>
                    <a:lnTo>
                      <a:pt x="71" y="0"/>
                    </a:lnTo>
                    <a:lnTo>
                      <a:pt x="52" y="15"/>
                    </a:lnTo>
                    <a:lnTo>
                      <a:pt x="32" y="0"/>
                    </a:lnTo>
                    <a:lnTo>
                      <a:pt x="1" y="38"/>
                    </a:lnTo>
                    <a:lnTo>
                      <a:pt x="0" y="38"/>
                    </a:lnTo>
                    <a:lnTo>
                      <a:pt x="103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176">
                <a:extLst>
                  <a:ext uri="{FF2B5EF4-FFF2-40B4-BE49-F238E27FC236}">
                    <a16:creationId xmlns:a16="http://schemas.microsoft.com/office/drawing/2014/main" id="{FE2CD67B-1CB2-4029-81D2-44AC74677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282" y="2015418"/>
                <a:ext cx="121788" cy="48233"/>
              </a:xfrm>
              <a:custGeom>
                <a:avLst/>
                <a:gdLst>
                  <a:gd name="T0" fmla="*/ 31 w 101"/>
                  <a:gd name="T1" fmla="*/ 24 h 40"/>
                  <a:gd name="T2" fmla="*/ 32 w 101"/>
                  <a:gd name="T3" fmla="*/ 25 h 40"/>
                  <a:gd name="T4" fmla="*/ 34 w 101"/>
                  <a:gd name="T5" fmla="*/ 27 h 40"/>
                  <a:gd name="T6" fmla="*/ 51 w 101"/>
                  <a:gd name="T7" fmla="*/ 40 h 40"/>
                  <a:gd name="T8" fmla="*/ 69 w 101"/>
                  <a:gd name="T9" fmla="*/ 27 h 40"/>
                  <a:gd name="T10" fmla="*/ 70 w 101"/>
                  <a:gd name="T11" fmla="*/ 25 h 40"/>
                  <a:gd name="T12" fmla="*/ 71 w 101"/>
                  <a:gd name="T13" fmla="*/ 24 h 40"/>
                  <a:gd name="T14" fmla="*/ 101 w 101"/>
                  <a:gd name="T15" fmla="*/ 0 h 40"/>
                  <a:gd name="T16" fmla="*/ 0 w 101"/>
                  <a:gd name="T17" fmla="*/ 0 h 40"/>
                  <a:gd name="T18" fmla="*/ 31 w 101"/>
                  <a:gd name="T1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40">
                    <a:moveTo>
                      <a:pt x="31" y="24"/>
                    </a:moveTo>
                    <a:lnTo>
                      <a:pt x="32" y="25"/>
                    </a:lnTo>
                    <a:lnTo>
                      <a:pt x="34" y="27"/>
                    </a:lnTo>
                    <a:lnTo>
                      <a:pt x="51" y="40"/>
                    </a:lnTo>
                    <a:lnTo>
                      <a:pt x="69" y="27"/>
                    </a:lnTo>
                    <a:lnTo>
                      <a:pt x="70" y="25"/>
                    </a:lnTo>
                    <a:lnTo>
                      <a:pt x="71" y="24"/>
                    </a:lnTo>
                    <a:lnTo>
                      <a:pt x="101" y="0"/>
                    </a:lnTo>
                    <a:lnTo>
                      <a:pt x="0" y="0"/>
                    </a:lnTo>
                    <a:lnTo>
                      <a:pt x="31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177">
                <a:extLst>
                  <a:ext uri="{FF2B5EF4-FFF2-40B4-BE49-F238E27FC236}">
                    <a16:creationId xmlns:a16="http://schemas.microsoft.com/office/drawing/2014/main" id="{AE4A85B8-4B70-45E6-89B4-46327A92F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7331" y="4260658"/>
                <a:ext cx="54262" cy="151934"/>
              </a:xfrm>
              <a:custGeom>
                <a:avLst/>
                <a:gdLst>
                  <a:gd name="T0" fmla="*/ 4 w 33"/>
                  <a:gd name="T1" fmla="*/ 11 h 94"/>
                  <a:gd name="T2" fmla="*/ 1 w 33"/>
                  <a:gd name="T3" fmla="*/ 23 h 94"/>
                  <a:gd name="T4" fmla="*/ 3 w 33"/>
                  <a:gd name="T5" fmla="*/ 32 h 94"/>
                  <a:gd name="T6" fmla="*/ 12 w 33"/>
                  <a:gd name="T7" fmla="*/ 43 h 94"/>
                  <a:gd name="T8" fmla="*/ 12 w 33"/>
                  <a:gd name="T9" fmla="*/ 94 h 94"/>
                  <a:gd name="T10" fmla="*/ 21 w 33"/>
                  <a:gd name="T11" fmla="*/ 94 h 94"/>
                  <a:gd name="T12" fmla="*/ 21 w 33"/>
                  <a:gd name="T13" fmla="*/ 43 h 94"/>
                  <a:gd name="T14" fmla="*/ 30 w 33"/>
                  <a:gd name="T15" fmla="*/ 32 h 94"/>
                  <a:gd name="T16" fmla="*/ 33 w 33"/>
                  <a:gd name="T17" fmla="*/ 23 h 94"/>
                  <a:gd name="T18" fmla="*/ 29 w 33"/>
                  <a:gd name="T19" fmla="*/ 11 h 94"/>
                  <a:gd name="T20" fmla="*/ 22 w 33"/>
                  <a:gd name="T21" fmla="*/ 0 h 94"/>
                  <a:gd name="T22" fmla="*/ 25 w 33"/>
                  <a:gd name="T23" fmla="*/ 22 h 94"/>
                  <a:gd name="T24" fmla="*/ 22 w 33"/>
                  <a:gd name="T25" fmla="*/ 22 h 94"/>
                  <a:gd name="T26" fmla="*/ 19 w 33"/>
                  <a:gd name="T27" fmla="*/ 0 h 94"/>
                  <a:gd name="T28" fmla="*/ 17 w 33"/>
                  <a:gd name="T29" fmla="*/ 0 h 94"/>
                  <a:gd name="T30" fmla="*/ 15 w 33"/>
                  <a:gd name="T31" fmla="*/ 0 h 94"/>
                  <a:gd name="T32" fmla="*/ 12 w 33"/>
                  <a:gd name="T33" fmla="*/ 22 h 94"/>
                  <a:gd name="T34" fmla="*/ 9 w 33"/>
                  <a:gd name="T35" fmla="*/ 22 h 94"/>
                  <a:gd name="T36" fmla="*/ 12 w 33"/>
                  <a:gd name="T37" fmla="*/ 0 h 94"/>
                  <a:gd name="T38" fmla="*/ 4 w 33"/>
                  <a:gd name="T39" fmla="*/ 1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94">
                    <a:moveTo>
                      <a:pt x="4" y="11"/>
                    </a:moveTo>
                    <a:cubicBezTo>
                      <a:pt x="3" y="15"/>
                      <a:pt x="1" y="18"/>
                      <a:pt x="1" y="23"/>
                    </a:cubicBezTo>
                    <a:cubicBezTo>
                      <a:pt x="0" y="26"/>
                      <a:pt x="1" y="29"/>
                      <a:pt x="3" y="32"/>
                    </a:cubicBezTo>
                    <a:cubicBezTo>
                      <a:pt x="5" y="36"/>
                      <a:pt x="8" y="40"/>
                      <a:pt x="12" y="43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5" y="41"/>
                      <a:pt x="29" y="36"/>
                      <a:pt x="30" y="32"/>
                    </a:cubicBezTo>
                    <a:cubicBezTo>
                      <a:pt x="32" y="29"/>
                      <a:pt x="33" y="26"/>
                      <a:pt x="33" y="23"/>
                    </a:cubicBezTo>
                    <a:cubicBezTo>
                      <a:pt x="32" y="18"/>
                      <a:pt x="31" y="15"/>
                      <a:pt x="29" y="11"/>
                    </a:cubicBezTo>
                    <a:cubicBezTo>
                      <a:pt x="28" y="8"/>
                      <a:pt x="26" y="0"/>
                      <a:pt x="22" y="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8"/>
                      <a:pt x="4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178">
                <a:extLst>
                  <a:ext uri="{FF2B5EF4-FFF2-40B4-BE49-F238E27FC236}">
                    <a16:creationId xmlns:a16="http://schemas.microsoft.com/office/drawing/2014/main" id="{2E11D4BE-AF97-441D-B1E3-E08EC0E18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7268" y="4258246"/>
                <a:ext cx="56674" cy="154345"/>
              </a:xfrm>
              <a:custGeom>
                <a:avLst/>
                <a:gdLst>
                  <a:gd name="T0" fmla="*/ 22 w 35"/>
                  <a:gd name="T1" fmla="*/ 96 h 96"/>
                  <a:gd name="T2" fmla="*/ 22 w 35"/>
                  <a:gd name="T3" fmla="*/ 46 h 96"/>
                  <a:gd name="T4" fmla="*/ 35 w 35"/>
                  <a:gd name="T5" fmla="*/ 25 h 96"/>
                  <a:gd name="T6" fmla="*/ 18 w 35"/>
                  <a:gd name="T7" fmla="*/ 0 h 96"/>
                  <a:gd name="T8" fmla="*/ 0 w 35"/>
                  <a:gd name="T9" fmla="*/ 25 h 96"/>
                  <a:gd name="T10" fmla="*/ 13 w 35"/>
                  <a:gd name="T11" fmla="*/ 45 h 96"/>
                  <a:gd name="T12" fmla="*/ 13 w 35"/>
                  <a:gd name="T13" fmla="*/ 96 h 96"/>
                  <a:gd name="T14" fmla="*/ 22 w 35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96">
                    <a:moveTo>
                      <a:pt x="22" y="96"/>
                    </a:moveTo>
                    <a:cubicBezTo>
                      <a:pt x="22" y="46"/>
                      <a:pt x="22" y="46"/>
                      <a:pt x="22" y="46"/>
                    </a:cubicBezTo>
                    <a:cubicBezTo>
                      <a:pt x="29" y="43"/>
                      <a:pt x="35" y="35"/>
                      <a:pt x="35" y="25"/>
                    </a:cubicBezTo>
                    <a:cubicBezTo>
                      <a:pt x="35" y="14"/>
                      <a:pt x="27" y="0"/>
                      <a:pt x="18" y="0"/>
                    </a:cubicBezTo>
                    <a:cubicBezTo>
                      <a:pt x="8" y="0"/>
                      <a:pt x="0" y="14"/>
                      <a:pt x="0" y="25"/>
                    </a:cubicBezTo>
                    <a:cubicBezTo>
                      <a:pt x="0" y="35"/>
                      <a:pt x="6" y="43"/>
                      <a:pt x="13" y="45"/>
                    </a:cubicBezTo>
                    <a:cubicBezTo>
                      <a:pt x="13" y="96"/>
                      <a:pt x="13" y="96"/>
                      <a:pt x="13" y="96"/>
                    </a:cubicBezTo>
                    <a:lnTo>
                      <a:pt x="22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179">
                <a:extLst>
                  <a:ext uri="{FF2B5EF4-FFF2-40B4-BE49-F238E27FC236}">
                    <a16:creationId xmlns:a16="http://schemas.microsoft.com/office/drawing/2014/main" id="{124872B5-6AD3-4A4C-8123-906F5F4E9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8723" y="3636042"/>
                <a:ext cx="107318" cy="225489"/>
              </a:xfrm>
              <a:custGeom>
                <a:avLst/>
                <a:gdLst>
                  <a:gd name="T0" fmla="*/ 33 w 66"/>
                  <a:gd name="T1" fmla="*/ 119 h 139"/>
                  <a:gd name="T2" fmla="*/ 65 w 66"/>
                  <a:gd name="T3" fmla="*/ 135 h 139"/>
                  <a:gd name="T4" fmla="*/ 66 w 66"/>
                  <a:gd name="T5" fmla="*/ 134 h 139"/>
                  <a:gd name="T6" fmla="*/ 66 w 66"/>
                  <a:gd name="T7" fmla="*/ 30 h 139"/>
                  <a:gd name="T8" fmla="*/ 65 w 66"/>
                  <a:gd name="T9" fmla="*/ 14 h 139"/>
                  <a:gd name="T10" fmla="*/ 33 w 66"/>
                  <a:gd name="T11" fmla="*/ 0 h 139"/>
                  <a:gd name="T12" fmla="*/ 33 w 66"/>
                  <a:gd name="T13" fmla="*/ 18 h 139"/>
                  <a:gd name="T14" fmla="*/ 56 w 66"/>
                  <a:gd name="T15" fmla="*/ 23 h 139"/>
                  <a:gd name="T16" fmla="*/ 57 w 66"/>
                  <a:gd name="T17" fmla="*/ 25 h 139"/>
                  <a:gd name="T18" fmla="*/ 55 w 66"/>
                  <a:gd name="T19" fmla="*/ 26 h 139"/>
                  <a:gd name="T20" fmla="*/ 54 w 66"/>
                  <a:gd name="T21" fmla="*/ 26 h 139"/>
                  <a:gd name="T22" fmla="*/ 50 w 66"/>
                  <a:gd name="T23" fmla="*/ 24 h 139"/>
                  <a:gd name="T24" fmla="*/ 33 w 66"/>
                  <a:gd name="T25" fmla="*/ 22 h 139"/>
                  <a:gd name="T26" fmla="*/ 33 w 66"/>
                  <a:gd name="T27" fmla="*/ 37 h 139"/>
                  <a:gd name="T28" fmla="*/ 56 w 66"/>
                  <a:gd name="T29" fmla="*/ 41 h 139"/>
                  <a:gd name="T30" fmla="*/ 57 w 66"/>
                  <a:gd name="T31" fmla="*/ 44 h 139"/>
                  <a:gd name="T32" fmla="*/ 55 w 66"/>
                  <a:gd name="T33" fmla="*/ 45 h 139"/>
                  <a:gd name="T34" fmla="*/ 54 w 66"/>
                  <a:gd name="T35" fmla="*/ 45 h 139"/>
                  <a:gd name="T36" fmla="*/ 50 w 66"/>
                  <a:gd name="T37" fmla="*/ 43 h 139"/>
                  <a:gd name="T38" fmla="*/ 33 w 66"/>
                  <a:gd name="T39" fmla="*/ 41 h 139"/>
                  <a:gd name="T40" fmla="*/ 33 w 66"/>
                  <a:gd name="T41" fmla="*/ 56 h 139"/>
                  <a:gd name="T42" fmla="*/ 56 w 66"/>
                  <a:gd name="T43" fmla="*/ 60 h 139"/>
                  <a:gd name="T44" fmla="*/ 57 w 66"/>
                  <a:gd name="T45" fmla="*/ 62 h 139"/>
                  <a:gd name="T46" fmla="*/ 55 w 66"/>
                  <a:gd name="T47" fmla="*/ 64 h 139"/>
                  <a:gd name="T48" fmla="*/ 54 w 66"/>
                  <a:gd name="T49" fmla="*/ 63 h 139"/>
                  <a:gd name="T50" fmla="*/ 50 w 66"/>
                  <a:gd name="T51" fmla="*/ 62 h 139"/>
                  <a:gd name="T52" fmla="*/ 33 w 66"/>
                  <a:gd name="T53" fmla="*/ 60 h 139"/>
                  <a:gd name="T54" fmla="*/ 33 w 66"/>
                  <a:gd name="T55" fmla="*/ 119 h 139"/>
                  <a:gd name="T56" fmla="*/ 1 w 66"/>
                  <a:gd name="T57" fmla="*/ 135 h 139"/>
                  <a:gd name="T58" fmla="*/ 33 w 66"/>
                  <a:gd name="T59" fmla="*/ 119 h 139"/>
                  <a:gd name="T60" fmla="*/ 33 w 66"/>
                  <a:gd name="T61" fmla="*/ 60 h 139"/>
                  <a:gd name="T62" fmla="*/ 17 w 66"/>
                  <a:gd name="T63" fmla="*/ 62 h 139"/>
                  <a:gd name="T64" fmla="*/ 12 w 66"/>
                  <a:gd name="T65" fmla="*/ 63 h 139"/>
                  <a:gd name="T66" fmla="*/ 10 w 66"/>
                  <a:gd name="T67" fmla="*/ 62 h 139"/>
                  <a:gd name="T68" fmla="*/ 11 w 66"/>
                  <a:gd name="T69" fmla="*/ 60 h 139"/>
                  <a:gd name="T70" fmla="*/ 11 w 66"/>
                  <a:gd name="T71" fmla="*/ 60 h 139"/>
                  <a:gd name="T72" fmla="*/ 33 w 66"/>
                  <a:gd name="T73" fmla="*/ 56 h 139"/>
                  <a:gd name="T74" fmla="*/ 33 w 66"/>
                  <a:gd name="T75" fmla="*/ 41 h 139"/>
                  <a:gd name="T76" fmla="*/ 17 w 66"/>
                  <a:gd name="T77" fmla="*/ 43 h 139"/>
                  <a:gd name="T78" fmla="*/ 12 w 66"/>
                  <a:gd name="T79" fmla="*/ 45 h 139"/>
                  <a:gd name="T80" fmla="*/ 10 w 66"/>
                  <a:gd name="T81" fmla="*/ 44 h 139"/>
                  <a:gd name="T82" fmla="*/ 11 w 66"/>
                  <a:gd name="T83" fmla="*/ 41 h 139"/>
                  <a:gd name="T84" fmla="*/ 11 w 66"/>
                  <a:gd name="T85" fmla="*/ 41 h 139"/>
                  <a:gd name="T86" fmla="*/ 33 w 66"/>
                  <a:gd name="T87" fmla="*/ 37 h 139"/>
                  <a:gd name="T88" fmla="*/ 33 w 66"/>
                  <a:gd name="T89" fmla="*/ 22 h 139"/>
                  <a:gd name="T90" fmla="*/ 17 w 66"/>
                  <a:gd name="T91" fmla="*/ 24 h 139"/>
                  <a:gd name="T92" fmla="*/ 12 w 66"/>
                  <a:gd name="T93" fmla="*/ 26 h 139"/>
                  <a:gd name="T94" fmla="*/ 10 w 66"/>
                  <a:gd name="T95" fmla="*/ 25 h 139"/>
                  <a:gd name="T96" fmla="*/ 11 w 66"/>
                  <a:gd name="T97" fmla="*/ 23 h 139"/>
                  <a:gd name="T98" fmla="*/ 11 w 66"/>
                  <a:gd name="T99" fmla="*/ 23 h 139"/>
                  <a:gd name="T100" fmla="*/ 33 w 66"/>
                  <a:gd name="T101" fmla="*/ 18 h 139"/>
                  <a:gd name="T102" fmla="*/ 33 w 66"/>
                  <a:gd name="T103" fmla="*/ 0 h 139"/>
                  <a:gd name="T104" fmla="*/ 2 w 66"/>
                  <a:gd name="T105" fmla="*/ 14 h 139"/>
                  <a:gd name="T106" fmla="*/ 0 w 66"/>
                  <a:gd name="T107" fmla="*/ 30 h 139"/>
                  <a:gd name="T108" fmla="*/ 0 w 66"/>
                  <a:gd name="T109" fmla="*/ 134 h 139"/>
                  <a:gd name="T110" fmla="*/ 1 w 66"/>
                  <a:gd name="T11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39">
                    <a:moveTo>
                      <a:pt x="33" y="119"/>
                    </a:moveTo>
                    <a:cubicBezTo>
                      <a:pt x="49" y="119"/>
                      <a:pt x="61" y="123"/>
                      <a:pt x="65" y="135"/>
                    </a:cubicBezTo>
                    <a:cubicBezTo>
                      <a:pt x="66" y="139"/>
                      <a:pt x="66" y="139"/>
                      <a:pt x="66" y="134"/>
                    </a:cubicBezTo>
                    <a:cubicBezTo>
                      <a:pt x="66" y="113"/>
                      <a:pt x="66" y="51"/>
                      <a:pt x="66" y="30"/>
                    </a:cubicBezTo>
                    <a:cubicBezTo>
                      <a:pt x="66" y="25"/>
                      <a:pt x="66" y="18"/>
                      <a:pt x="65" y="14"/>
                    </a:cubicBezTo>
                    <a:cubicBezTo>
                      <a:pt x="61" y="3"/>
                      <a:pt x="48" y="0"/>
                      <a:pt x="33" y="0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43" y="18"/>
                      <a:pt x="50" y="20"/>
                      <a:pt x="56" y="23"/>
                    </a:cubicBezTo>
                    <a:cubicBezTo>
                      <a:pt x="57" y="23"/>
                      <a:pt x="57" y="24"/>
                      <a:pt x="57" y="25"/>
                    </a:cubicBezTo>
                    <a:cubicBezTo>
                      <a:pt x="56" y="26"/>
                      <a:pt x="56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3" y="25"/>
                      <a:pt x="51" y="25"/>
                      <a:pt x="50" y="24"/>
                    </a:cubicBezTo>
                    <a:cubicBezTo>
                      <a:pt x="45" y="23"/>
                      <a:pt x="40" y="22"/>
                      <a:pt x="33" y="22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43" y="37"/>
                      <a:pt x="50" y="38"/>
                      <a:pt x="56" y="41"/>
                    </a:cubicBezTo>
                    <a:cubicBezTo>
                      <a:pt x="57" y="42"/>
                      <a:pt x="57" y="43"/>
                      <a:pt x="57" y="44"/>
                    </a:cubicBezTo>
                    <a:cubicBezTo>
                      <a:pt x="56" y="44"/>
                      <a:pt x="56" y="45"/>
                      <a:pt x="55" y="45"/>
                    </a:cubicBezTo>
                    <a:cubicBezTo>
                      <a:pt x="55" y="45"/>
                      <a:pt x="54" y="45"/>
                      <a:pt x="54" y="45"/>
                    </a:cubicBezTo>
                    <a:cubicBezTo>
                      <a:pt x="53" y="44"/>
                      <a:pt x="51" y="43"/>
                      <a:pt x="50" y="43"/>
                    </a:cubicBezTo>
                    <a:cubicBezTo>
                      <a:pt x="45" y="42"/>
                      <a:pt x="40" y="41"/>
                      <a:pt x="33" y="41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43" y="56"/>
                      <a:pt x="50" y="57"/>
                      <a:pt x="56" y="60"/>
                    </a:cubicBezTo>
                    <a:cubicBezTo>
                      <a:pt x="57" y="60"/>
                      <a:pt x="57" y="62"/>
                      <a:pt x="57" y="62"/>
                    </a:cubicBezTo>
                    <a:cubicBezTo>
                      <a:pt x="56" y="63"/>
                      <a:pt x="56" y="64"/>
                      <a:pt x="55" y="64"/>
                    </a:cubicBezTo>
                    <a:cubicBezTo>
                      <a:pt x="55" y="64"/>
                      <a:pt x="54" y="64"/>
                      <a:pt x="54" y="63"/>
                    </a:cubicBezTo>
                    <a:cubicBezTo>
                      <a:pt x="53" y="63"/>
                      <a:pt x="51" y="62"/>
                      <a:pt x="50" y="62"/>
                    </a:cubicBezTo>
                    <a:cubicBezTo>
                      <a:pt x="45" y="60"/>
                      <a:pt x="40" y="60"/>
                      <a:pt x="33" y="60"/>
                    </a:cubicBezTo>
                    <a:lnTo>
                      <a:pt x="33" y="119"/>
                    </a:lnTo>
                    <a:close/>
                    <a:moveTo>
                      <a:pt x="1" y="135"/>
                    </a:moveTo>
                    <a:cubicBezTo>
                      <a:pt x="5" y="123"/>
                      <a:pt x="18" y="119"/>
                      <a:pt x="33" y="11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7" y="60"/>
                      <a:pt x="21" y="60"/>
                      <a:pt x="17" y="62"/>
                    </a:cubicBezTo>
                    <a:cubicBezTo>
                      <a:pt x="15" y="62"/>
                      <a:pt x="14" y="63"/>
                      <a:pt x="12" y="63"/>
                    </a:cubicBezTo>
                    <a:cubicBezTo>
                      <a:pt x="11" y="64"/>
                      <a:pt x="10" y="63"/>
                      <a:pt x="10" y="62"/>
                    </a:cubicBezTo>
                    <a:cubicBezTo>
                      <a:pt x="9" y="62"/>
                      <a:pt x="10" y="60"/>
                      <a:pt x="11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6" y="57"/>
                      <a:pt x="24" y="56"/>
                      <a:pt x="33" y="56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27" y="41"/>
                      <a:pt x="21" y="42"/>
                      <a:pt x="17" y="43"/>
                    </a:cubicBezTo>
                    <a:cubicBezTo>
                      <a:pt x="15" y="43"/>
                      <a:pt x="14" y="44"/>
                      <a:pt x="12" y="45"/>
                    </a:cubicBezTo>
                    <a:cubicBezTo>
                      <a:pt x="11" y="45"/>
                      <a:pt x="10" y="45"/>
                      <a:pt x="10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38"/>
                      <a:pt x="24" y="37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7" y="22"/>
                      <a:pt x="21" y="23"/>
                      <a:pt x="17" y="24"/>
                    </a:cubicBezTo>
                    <a:cubicBezTo>
                      <a:pt x="15" y="25"/>
                      <a:pt x="14" y="25"/>
                      <a:pt x="12" y="26"/>
                    </a:cubicBezTo>
                    <a:cubicBezTo>
                      <a:pt x="11" y="26"/>
                      <a:pt x="10" y="26"/>
                      <a:pt x="10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6" y="20"/>
                      <a:pt x="24" y="18"/>
                      <a:pt x="33" y="18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8" y="0"/>
                      <a:pt x="6" y="3"/>
                      <a:pt x="2" y="14"/>
                    </a:cubicBezTo>
                    <a:cubicBezTo>
                      <a:pt x="0" y="18"/>
                      <a:pt x="0" y="25"/>
                      <a:pt x="0" y="30"/>
                    </a:cubicBezTo>
                    <a:cubicBezTo>
                      <a:pt x="0" y="51"/>
                      <a:pt x="0" y="113"/>
                      <a:pt x="0" y="134"/>
                    </a:cubicBezTo>
                    <a:cubicBezTo>
                      <a:pt x="0" y="139"/>
                      <a:pt x="0" y="139"/>
                      <a:pt x="1" y="1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180">
                <a:extLst>
                  <a:ext uri="{FF2B5EF4-FFF2-40B4-BE49-F238E27FC236}">
                    <a16:creationId xmlns:a16="http://schemas.microsoft.com/office/drawing/2014/main" id="{ACF900BE-CD4A-4391-8084-A6AC0EB4D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687" y="3636042"/>
                <a:ext cx="106112" cy="225489"/>
              </a:xfrm>
              <a:custGeom>
                <a:avLst/>
                <a:gdLst>
                  <a:gd name="T0" fmla="*/ 66 w 66"/>
                  <a:gd name="T1" fmla="*/ 134 h 139"/>
                  <a:gd name="T2" fmla="*/ 65 w 66"/>
                  <a:gd name="T3" fmla="*/ 14 h 139"/>
                  <a:gd name="T4" fmla="*/ 33 w 66"/>
                  <a:gd name="T5" fmla="*/ 18 h 139"/>
                  <a:gd name="T6" fmla="*/ 57 w 66"/>
                  <a:gd name="T7" fmla="*/ 25 h 139"/>
                  <a:gd name="T8" fmla="*/ 55 w 66"/>
                  <a:gd name="T9" fmla="*/ 26 h 139"/>
                  <a:gd name="T10" fmla="*/ 50 w 66"/>
                  <a:gd name="T11" fmla="*/ 24 h 139"/>
                  <a:gd name="T12" fmla="*/ 33 w 66"/>
                  <a:gd name="T13" fmla="*/ 37 h 139"/>
                  <a:gd name="T14" fmla="*/ 57 w 66"/>
                  <a:gd name="T15" fmla="*/ 44 h 139"/>
                  <a:gd name="T16" fmla="*/ 55 w 66"/>
                  <a:gd name="T17" fmla="*/ 45 h 139"/>
                  <a:gd name="T18" fmla="*/ 50 w 66"/>
                  <a:gd name="T19" fmla="*/ 43 h 139"/>
                  <a:gd name="T20" fmla="*/ 33 w 66"/>
                  <a:gd name="T21" fmla="*/ 56 h 139"/>
                  <a:gd name="T22" fmla="*/ 57 w 66"/>
                  <a:gd name="T23" fmla="*/ 62 h 139"/>
                  <a:gd name="T24" fmla="*/ 55 w 66"/>
                  <a:gd name="T25" fmla="*/ 64 h 139"/>
                  <a:gd name="T26" fmla="*/ 50 w 66"/>
                  <a:gd name="T27" fmla="*/ 62 h 139"/>
                  <a:gd name="T28" fmla="*/ 33 w 66"/>
                  <a:gd name="T29" fmla="*/ 119 h 139"/>
                  <a:gd name="T30" fmla="*/ 65 w 66"/>
                  <a:gd name="T31" fmla="*/ 135 h 139"/>
                  <a:gd name="T32" fmla="*/ 33 w 66"/>
                  <a:gd name="T33" fmla="*/ 0 h 139"/>
                  <a:gd name="T34" fmla="*/ 0 w 66"/>
                  <a:gd name="T35" fmla="*/ 30 h 139"/>
                  <a:gd name="T36" fmla="*/ 1 w 66"/>
                  <a:gd name="T37" fmla="*/ 135 h 139"/>
                  <a:gd name="T38" fmla="*/ 33 w 66"/>
                  <a:gd name="T39" fmla="*/ 60 h 139"/>
                  <a:gd name="T40" fmla="*/ 17 w 66"/>
                  <a:gd name="T41" fmla="*/ 62 h 139"/>
                  <a:gd name="T42" fmla="*/ 10 w 66"/>
                  <a:gd name="T43" fmla="*/ 62 h 139"/>
                  <a:gd name="T44" fmla="*/ 33 w 66"/>
                  <a:gd name="T45" fmla="*/ 56 h 139"/>
                  <a:gd name="T46" fmla="*/ 33 w 66"/>
                  <a:gd name="T47" fmla="*/ 41 h 139"/>
                  <a:gd name="T48" fmla="*/ 17 w 66"/>
                  <a:gd name="T49" fmla="*/ 43 h 139"/>
                  <a:gd name="T50" fmla="*/ 10 w 66"/>
                  <a:gd name="T51" fmla="*/ 44 h 139"/>
                  <a:gd name="T52" fmla="*/ 33 w 66"/>
                  <a:gd name="T53" fmla="*/ 37 h 139"/>
                  <a:gd name="T54" fmla="*/ 33 w 66"/>
                  <a:gd name="T55" fmla="*/ 22 h 139"/>
                  <a:gd name="T56" fmla="*/ 17 w 66"/>
                  <a:gd name="T57" fmla="*/ 24 h 139"/>
                  <a:gd name="T58" fmla="*/ 10 w 66"/>
                  <a:gd name="T59" fmla="*/ 25 h 139"/>
                  <a:gd name="T60" fmla="*/ 33 w 66"/>
                  <a:gd name="T61" fmla="*/ 18 h 139"/>
                  <a:gd name="T62" fmla="*/ 33 w 66"/>
                  <a:gd name="T6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6" h="139">
                    <a:moveTo>
                      <a:pt x="65" y="135"/>
                    </a:moveTo>
                    <a:cubicBezTo>
                      <a:pt x="66" y="139"/>
                      <a:pt x="66" y="139"/>
                      <a:pt x="66" y="134"/>
                    </a:cubicBezTo>
                    <a:cubicBezTo>
                      <a:pt x="66" y="113"/>
                      <a:pt x="66" y="51"/>
                      <a:pt x="66" y="30"/>
                    </a:cubicBezTo>
                    <a:cubicBezTo>
                      <a:pt x="66" y="25"/>
                      <a:pt x="66" y="18"/>
                      <a:pt x="65" y="14"/>
                    </a:cubicBezTo>
                    <a:cubicBezTo>
                      <a:pt x="61" y="3"/>
                      <a:pt x="48" y="0"/>
                      <a:pt x="33" y="0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43" y="18"/>
                      <a:pt x="50" y="20"/>
                      <a:pt x="56" y="23"/>
                    </a:cubicBezTo>
                    <a:cubicBezTo>
                      <a:pt x="57" y="23"/>
                      <a:pt x="57" y="24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6" y="26"/>
                      <a:pt x="56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3" y="25"/>
                      <a:pt x="51" y="25"/>
                      <a:pt x="50" y="24"/>
                    </a:cubicBezTo>
                    <a:cubicBezTo>
                      <a:pt x="45" y="23"/>
                      <a:pt x="40" y="22"/>
                      <a:pt x="33" y="22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43" y="37"/>
                      <a:pt x="50" y="38"/>
                      <a:pt x="56" y="41"/>
                    </a:cubicBezTo>
                    <a:cubicBezTo>
                      <a:pt x="57" y="42"/>
                      <a:pt x="57" y="43"/>
                      <a:pt x="57" y="44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6" y="44"/>
                      <a:pt x="56" y="45"/>
                      <a:pt x="55" y="45"/>
                    </a:cubicBezTo>
                    <a:cubicBezTo>
                      <a:pt x="55" y="45"/>
                      <a:pt x="54" y="45"/>
                      <a:pt x="54" y="45"/>
                    </a:cubicBezTo>
                    <a:cubicBezTo>
                      <a:pt x="53" y="44"/>
                      <a:pt x="51" y="43"/>
                      <a:pt x="50" y="43"/>
                    </a:cubicBezTo>
                    <a:cubicBezTo>
                      <a:pt x="45" y="42"/>
                      <a:pt x="40" y="41"/>
                      <a:pt x="33" y="41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43" y="56"/>
                      <a:pt x="50" y="57"/>
                      <a:pt x="56" y="60"/>
                    </a:cubicBezTo>
                    <a:cubicBezTo>
                      <a:pt x="57" y="60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6" y="63"/>
                      <a:pt x="56" y="64"/>
                      <a:pt x="55" y="64"/>
                    </a:cubicBezTo>
                    <a:cubicBezTo>
                      <a:pt x="55" y="64"/>
                      <a:pt x="54" y="64"/>
                      <a:pt x="54" y="63"/>
                    </a:cubicBezTo>
                    <a:cubicBezTo>
                      <a:pt x="53" y="63"/>
                      <a:pt x="51" y="62"/>
                      <a:pt x="50" y="62"/>
                    </a:cubicBezTo>
                    <a:cubicBezTo>
                      <a:pt x="45" y="60"/>
                      <a:pt x="40" y="60"/>
                      <a:pt x="33" y="60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48" y="119"/>
                      <a:pt x="61" y="123"/>
                      <a:pt x="65" y="135"/>
                    </a:cubicBezTo>
                    <a:close/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8" y="0"/>
                      <a:pt x="5" y="3"/>
                      <a:pt x="2" y="14"/>
                    </a:cubicBezTo>
                    <a:cubicBezTo>
                      <a:pt x="0" y="18"/>
                      <a:pt x="0" y="25"/>
                      <a:pt x="0" y="30"/>
                    </a:cubicBezTo>
                    <a:cubicBezTo>
                      <a:pt x="0" y="51"/>
                      <a:pt x="0" y="113"/>
                      <a:pt x="0" y="134"/>
                    </a:cubicBezTo>
                    <a:cubicBezTo>
                      <a:pt x="0" y="139"/>
                      <a:pt x="0" y="139"/>
                      <a:pt x="1" y="135"/>
                    </a:cubicBezTo>
                    <a:cubicBezTo>
                      <a:pt x="5" y="123"/>
                      <a:pt x="18" y="119"/>
                      <a:pt x="33" y="11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0"/>
                      <a:pt x="21" y="60"/>
                      <a:pt x="17" y="62"/>
                    </a:cubicBezTo>
                    <a:cubicBezTo>
                      <a:pt x="15" y="62"/>
                      <a:pt x="14" y="63"/>
                      <a:pt x="12" y="63"/>
                    </a:cubicBezTo>
                    <a:cubicBezTo>
                      <a:pt x="11" y="64"/>
                      <a:pt x="10" y="63"/>
                      <a:pt x="10" y="62"/>
                    </a:cubicBezTo>
                    <a:cubicBezTo>
                      <a:pt x="9" y="62"/>
                      <a:pt x="10" y="60"/>
                      <a:pt x="10" y="60"/>
                    </a:cubicBezTo>
                    <a:cubicBezTo>
                      <a:pt x="16" y="57"/>
                      <a:pt x="23" y="56"/>
                      <a:pt x="33" y="56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26" y="41"/>
                      <a:pt x="21" y="42"/>
                      <a:pt x="17" y="43"/>
                    </a:cubicBezTo>
                    <a:cubicBezTo>
                      <a:pt x="15" y="43"/>
                      <a:pt x="14" y="44"/>
                      <a:pt x="12" y="45"/>
                    </a:cubicBezTo>
                    <a:cubicBezTo>
                      <a:pt x="11" y="45"/>
                      <a:pt x="10" y="45"/>
                      <a:pt x="10" y="44"/>
                    </a:cubicBezTo>
                    <a:cubicBezTo>
                      <a:pt x="9" y="43"/>
                      <a:pt x="10" y="42"/>
                      <a:pt x="10" y="41"/>
                    </a:cubicBezTo>
                    <a:cubicBezTo>
                      <a:pt x="16" y="38"/>
                      <a:pt x="2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6" y="22"/>
                      <a:pt x="21" y="23"/>
                      <a:pt x="17" y="24"/>
                    </a:cubicBezTo>
                    <a:cubicBezTo>
                      <a:pt x="15" y="25"/>
                      <a:pt x="14" y="25"/>
                      <a:pt x="12" y="26"/>
                    </a:cubicBezTo>
                    <a:cubicBezTo>
                      <a:pt x="11" y="26"/>
                      <a:pt x="10" y="26"/>
                      <a:pt x="10" y="25"/>
                    </a:cubicBezTo>
                    <a:cubicBezTo>
                      <a:pt x="9" y="24"/>
                      <a:pt x="10" y="23"/>
                      <a:pt x="10" y="23"/>
                    </a:cubicBezTo>
                    <a:cubicBezTo>
                      <a:pt x="16" y="20"/>
                      <a:pt x="23" y="18"/>
                      <a:pt x="33" y="18"/>
                    </a:cubicBezTo>
                    <a:cubicBezTo>
                      <a:pt x="33" y="18"/>
                      <a:pt x="33" y="18"/>
                      <a:pt x="33" y="18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181">
                <a:extLst>
                  <a:ext uri="{FF2B5EF4-FFF2-40B4-BE49-F238E27FC236}">
                    <a16:creationId xmlns:a16="http://schemas.microsoft.com/office/drawing/2014/main" id="{AC724C74-5021-4C23-8507-49A4E109E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7122" y="4251011"/>
                <a:ext cx="166403" cy="166403"/>
              </a:xfrm>
              <a:custGeom>
                <a:avLst/>
                <a:gdLst>
                  <a:gd name="T0" fmla="*/ 78 w 103"/>
                  <a:gd name="T1" fmla="*/ 96 h 103"/>
                  <a:gd name="T2" fmla="*/ 97 w 103"/>
                  <a:gd name="T3" fmla="*/ 77 h 103"/>
                  <a:gd name="T4" fmla="*/ 102 w 103"/>
                  <a:gd name="T5" fmla="*/ 62 h 103"/>
                  <a:gd name="T6" fmla="*/ 102 w 103"/>
                  <a:gd name="T7" fmla="*/ 41 h 103"/>
                  <a:gd name="T8" fmla="*/ 97 w 103"/>
                  <a:gd name="T9" fmla="*/ 26 h 103"/>
                  <a:gd name="T10" fmla="*/ 78 w 103"/>
                  <a:gd name="T11" fmla="*/ 7 h 103"/>
                  <a:gd name="T12" fmla="*/ 71 w 103"/>
                  <a:gd name="T13" fmla="*/ 4 h 103"/>
                  <a:gd name="T14" fmla="*/ 55 w 103"/>
                  <a:gd name="T15" fmla="*/ 0 h 103"/>
                  <a:gd name="T16" fmla="*/ 58 w 103"/>
                  <a:gd name="T17" fmla="*/ 5 h 103"/>
                  <a:gd name="T18" fmla="*/ 64 w 103"/>
                  <a:gd name="T19" fmla="*/ 6 h 103"/>
                  <a:gd name="T20" fmla="*/ 70 w 103"/>
                  <a:gd name="T21" fmla="*/ 7 h 103"/>
                  <a:gd name="T22" fmla="*/ 68 w 103"/>
                  <a:gd name="T23" fmla="*/ 8 h 103"/>
                  <a:gd name="T24" fmla="*/ 60 w 103"/>
                  <a:gd name="T25" fmla="*/ 11 h 103"/>
                  <a:gd name="T26" fmla="*/ 61 w 103"/>
                  <a:gd name="T27" fmla="*/ 17 h 103"/>
                  <a:gd name="T28" fmla="*/ 66 w 103"/>
                  <a:gd name="T29" fmla="*/ 20 h 103"/>
                  <a:gd name="T30" fmla="*/ 73 w 103"/>
                  <a:gd name="T31" fmla="*/ 11 h 103"/>
                  <a:gd name="T32" fmla="*/ 79 w 103"/>
                  <a:gd name="T33" fmla="*/ 12 h 103"/>
                  <a:gd name="T34" fmla="*/ 83 w 103"/>
                  <a:gd name="T35" fmla="*/ 14 h 103"/>
                  <a:gd name="T36" fmla="*/ 85 w 103"/>
                  <a:gd name="T37" fmla="*/ 22 h 103"/>
                  <a:gd name="T38" fmla="*/ 84 w 103"/>
                  <a:gd name="T39" fmla="*/ 25 h 103"/>
                  <a:gd name="T40" fmla="*/ 81 w 103"/>
                  <a:gd name="T41" fmla="*/ 22 h 103"/>
                  <a:gd name="T42" fmla="*/ 75 w 103"/>
                  <a:gd name="T43" fmla="*/ 23 h 103"/>
                  <a:gd name="T44" fmla="*/ 79 w 103"/>
                  <a:gd name="T45" fmla="*/ 26 h 103"/>
                  <a:gd name="T46" fmla="*/ 68 w 103"/>
                  <a:gd name="T47" fmla="*/ 30 h 103"/>
                  <a:gd name="T48" fmla="*/ 63 w 103"/>
                  <a:gd name="T49" fmla="*/ 34 h 103"/>
                  <a:gd name="T50" fmla="*/ 56 w 103"/>
                  <a:gd name="T51" fmla="*/ 40 h 103"/>
                  <a:gd name="T52" fmla="*/ 60 w 103"/>
                  <a:gd name="T53" fmla="*/ 61 h 103"/>
                  <a:gd name="T54" fmla="*/ 66 w 103"/>
                  <a:gd name="T55" fmla="*/ 63 h 103"/>
                  <a:gd name="T56" fmla="*/ 71 w 103"/>
                  <a:gd name="T57" fmla="*/ 65 h 103"/>
                  <a:gd name="T58" fmla="*/ 81 w 103"/>
                  <a:gd name="T59" fmla="*/ 70 h 103"/>
                  <a:gd name="T60" fmla="*/ 86 w 103"/>
                  <a:gd name="T61" fmla="*/ 75 h 103"/>
                  <a:gd name="T62" fmla="*/ 93 w 103"/>
                  <a:gd name="T63" fmla="*/ 77 h 103"/>
                  <a:gd name="T64" fmla="*/ 59 w 103"/>
                  <a:gd name="T65" fmla="*/ 90 h 103"/>
                  <a:gd name="T66" fmla="*/ 1 w 103"/>
                  <a:gd name="T67" fmla="*/ 44 h 103"/>
                  <a:gd name="T68" fmla="*/ 2 w 103"/>
                  <a:gd name="T69" fmla="*/ 65 h 103"/>
                  <a:gd name="T70" fmla="*/ 11 w 103"/>
                  <a:gd name="T71" fmla="*/ 84 h 103"/>
                  <a:gd name="T72" fmla="*/ 33 w 103"/>
                  <a:gd name="T73" fmla="*/ 100 h 103"/>
                  <a:gd name="T74" fmla="*/ 53 w 103"/>
                  <a:gd name="T75" fmla="*/ 82 h 103"/>
                  <a:gd name="T76" fmla="*/ 51 w 103"/>
                  <a:gd name="T77" fmla="*/ 74 h 103"/>
                  <a:gd name="T78" fmla="*/ 54 w 103"/>
                  <a:gd name="T79" fmla="*/ 66 h 103"/>
                  <a:gd name="T80" fmla="*/ 47 w 103"/>
                  <a:gd name="T81" fmla="*/ 64 h 103"/>
                  <a:gd name="T82" fmla="*/ 41 w 103"/>
                  <a:gd name="T83" fmla="*/ 59 h 103"/>
                  <a:gd name="T84" fmla="*/ 30 w 103"/>
                  <a:gd name="T85" fmla="*/ 55 h 103"/>
                  <a:gd name="T86" fmla="*/ 25 w 103"/>
                  <a:gd name="T87" fmla="*/ 46 h 103"/>
                  <a:gd name="T88" fmla="*/ 23 w 103"/>
                  <a:gd name="T89" fmla="*/ 45 h 103"/>
                  <a:gd name="T90" fmla="*/ 23 w 103"/>
                  <a:gd name="T91" fmla="*/ 47 h 103"/>
                  <a:gd name="T92" fmla="*/ 19 w 103"/>
                  <a:gd name="T93" fmla="*/ 39 h 103"/>
                  <a:gd name="T94" fmla="*/ 19 w 103"/>
                  <a:gd name="T95" fmla="*/ 30 h 103"/>
                  <a:gd name="T96" fmla="*/ 23 w 103"/>
                  <a:gd name="T97" fmla="*/ 21 h 103"/>
                  <a:gd name="T98" fmla="*/ 22 w 103"/>
                  <a:gd name="T99" fmla="*/ 15 h 103"/>
                  <a:gd name="T100" fmla="*/ 47 w 103"/>
                  <a:gd name="T101" fmla="*/ 4 h 103"/>
                  <a:gd name="T102" fmla="*/ 55 w 103"/>
                  <a:gd name="T103" fmla="*/ 0 h 103"/>
                  <a:gd name="T104" fmla="*/ 32 w 103"/>
                  <a:gd name="T105" fmla="*/ 4 h 103"/>
                  <a:gd name="T106" fmla="*/ 15 w 103"/>
                  <a:gd name="T107" fmla="*/ 15 h 103"/>
                  <a:gd name="T108" fmla="*/ 4 w 103"/>
                  <a:gd name="T109" fmla="*/ 33 h 103"/>
                  <a:gd name="T110" fmla="*/ 55 w 103"/>
                  <a:gd name="T111" fmla="*/ 65 h 103"/>
                  <a:gd name="T112" fmla="*/ 48 w 103"/>
                  <a:gd name="T113" fmla="*/ 57 h 103"/>
                  <a:gd name="T114" fmla="*/ 46 w 103"/>
                  <a:gd name="T115" fmla="*/ 53 h 103"/>
                  <a:gd name="T116" fmla="*/ 37 w 103"/>
                  <a:gd name="T117" fmla="*/ 54 h 103"/>
                  <a:gd name="T118" fmla="*/ 42 w 103"/>
                  <a:gd name="T119" fmla="*/ 43 h 103"/>
                  <a:gd name="T120" fmla="*/ 51 w 103"/>
                  <a:gd name="T121" fmla="*/ 43 h 103"/>
                  <a:gd name="T122" fmla="*/ 54 w 103"/>
                  <a:gd name="T123" fmla="*/ 4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103">
                    <a:moveTo>
                      <a:pt x="55" y="103"/>
                    </a:moveTo>
                    <a:cubicBezTo>
                      <a:pt x="58" y="103"/>
                      <a:pt x="61" y="103"/>
                      <a:pt x="63" y="102"/>
                    </a:cubicBezTo>
                    <a:cubicBezTo>
                      <a:pt x="65" y="102"/>
                      <a:pt x="67" y="101"/>
                      <a:pt x="68" y="101"/>
                    </a:cubicBezTo>
                    <a:cubicBezTo>
                      <a:pt x="69" y="100"/>
                      <a:pt x="70" y="100"/>
                      <a:pt x="71" y="100"/>
                    </a:cubicBezTo>
                    <a:cubicBezTo>
                      <a:pt x="72" y="99"/>
                      <a:pt x="74" y="98"/>
                      <a:pt x="75" y="98"/>
                    </a:cubicBezTo>
                    <a:cubicBezTo>
                      <a:pt x="76" y="97"/>
                      <a:pt x="77" y="97"/>
                      <a:pt x="78" y="96"/>
                    </a:cubicBezTo>
                    <a:cubicBezTo>
                      <a:pt x="81" y="95"/>
                      <a:pt x="84" y="92"/>
                      <a:pt x="87" y="90"/>
                    </a:cubicBezTo>
                    <a:cubicBezTo>
                      <a:pt x="87" y="89"/>
                      <a:pt x="88" y="89"/>
                      <a:pt x="88" y="88"/>
                    </a:cubicBezTo>
                    <a:cubicBezTo>
                      <a:pt x="89" y="88"/>
                      <a:pt x="89" y="87"/>
                      <a:pt x="90" y="86"/>
                    </a:cubicBezTo>
                    <a:cubicBezTo>
                      <a:pt x="91" y="86"/>
                      <a:pt x="92" y="85"/>
                      <a:pt x="92" y="84"/>
                    </a:cubicBezTo>
                    <a:cubicBezTo>
                      <a:pt x="94" y="82"/>
                      <a:pt x="95" y="80"/>
                      <a:pt x="96" y="79"/>
                    </a:cubicBezTo>
                    <a:cubicBezTo>
                      <a:pt x="96" y="78"/>
                      <a:pt x="96" y="78"/>
                      <a:pt x="97" y="77"/>
                    </a:cubicBezTo>
                    <a:cubicBezTo>
                      <a:pt x="97" y="77"/>
                      <a:pt x="97" y="76"/>
                      <a:pt x="98" y="75"/>
                    </a:cubicBezTo>
                    <a:cubicBezTo>
                      <a:pt x="98" y="75"/>
                      <a:pt x="98" y="75"/>
                      <a:pt x="98" y="74"/>
                    </a:cubicBezTo>
                    <a:cubicBezTo>
                      <a:pt x="99" y="73"/>
                      <a:pt x="99" y="73"/>
                      <a:pt x="99" y="72"/>
                    </a:cubicBezTo>
                    <a:cubicBezTo>
                      <a:pt x="100" y="71"/>
                      <a:pt x="100" y="70"/>
                      <a:pt x="100" y="70"/>
                    </a:cubicBezTo>
                    <a:cubicBezTo>
                      <a:pt x="101" y="68"/>
                      <a:pt x="101" y="66"/>
                      <a:pt x="102" y="65"/>
                    </a:cubicBezTo>
                    <a:cubicBezTo>
                      <a:pt x="102" y="64"/>
                      <a:pt x="102" y="63"/>
                      <a:pt x="102" y="62"/>
                    </a:cubicBezTo>
                    <a:cubicBezTo>
                      <a:pt x="103" y="61"/>
                      <a:pt x="103" y="61"/>
                      <a:pt x="103" y="60"/>
                    </a:cubicBezTo>
                    <a:cubicBezTo>
                      <a:pt x="103" y="59"/>
                      <a:pt x="103" y="58"/>
                      <a:pt x="103" y="57"/>
                    </a:cubicBezTo>
                    <a:cubicBezTo>
                      <a:pt x="103" y="55"/>
                      <a:pt x="103" y="54"/>
                      <a:pt x="103" y="52"/>
                    </a:cubicBezTo>
                    <a:cubicBezTo>
                      <a:pt x="103" y="50"/>
                      <a:pt x="103" y="48"/>
                      <a:pt x="103" y="47"/>
                    </a:cubicBezTo>
                    <a:cubicBezTo>
                      <a:pt x="103" y="46"/>
                      <a:pt x="103" y="45"/>
                      <a:pt x="103" y="44"/>
                    </a:cubicBezTo>
                    <a:cubicBezTo>
                      <a:pt x="103" y="43"/>
                      <a:pt x="103" y="42"/>
                      <a:pt x="102" y="41"/>
                    </a:cubicBezTo>
                    <a:cubicBezTo>
                      <a:pt x="102" y="41"/>
                      <a:pt x="102" y="40"/>
                      <a:pt x="102" y="39"/>
                    </a:cubicBezTo>
                    <a:cubicBezTo>
                      <a:pt x="101" y="37"/>
                      <a:pt x="101" y="36"/>
                      <a:pt x="100" y="34"/>
                    </a:cubicBezTo>
                    <a:cubicBezTo>
                      <a:pt x="100" y="34"/>
                      <a:pt x="100" y="33"/>
                      <a:pt x="100" y="33"/>
                    </a:cubicBezTo>
                    <a:cubicBezTo>
                      <a:pt x="99" y="32"/>
                      <a:pt x="99" y="31"/>
                      <a:pt x="98" y="29"/>
                    </a:cubicBezTo>
                    <a:cubicBezTo>
                      <a:pt x="98" y="29"/>
                      <a:pt x="98" y="29"/>
                      <a:pt x="98" y="28"/>
                    </a:cubicBezTo>
                    <a:cubicBezTo>
                      <a:pt x="97" y="28"/>
                      <a:pt x="97" y="27"/>
                      <a:pt x="97" y="26"/>
                    </a:cubicBezTo>
                    <a:cubicBezTo>
                      <a:pt x="95" y="24"/>
                      <a:pt x="94" y="22"/>
                      <a:pt x="92" y="20"/>
                    </a:cubicBezTo>
                    <a:cubicBezTo>
                      <a:pt x="92" y="19"/>
                      <a:pt x="91" y="18"/>
                      <a:pt x="90" y="17"/>
                    </a:cubicBezTo>
                    <a:cubicBezTo>
                      <a:pt x="89" y="17"/>
                      <a:pt x="89" y="16"/>
                      <a:pt x="88" y="15"/>
                    </a:cubicBezTo>
                    <a:cubicBezTo>
                      <a:pt x="88" y="15"/>
                      <a:pt x="87" y="14"/>
                      <a:pt x="87" y="14"/>
                    </a:cubicBezTo>
                    <a:cubicBezTo>
                      <a:pt x="85" y="13"/>
                      <a:pt x="84" y="12"/>
                      <a:pt x="83" y="11"/>
                    </a:cubicBezTo>
                    <a:cubicBezTo>
                      <a:pt x="81" y="9"/>
                      <a:pt x="79" y="8"/>
                      <a:pt x="78" y="7"/>
                    </a:cubicBezTo>
                    <a:cubicBezTo>
                      <a:pt x="77" y="7"/>
                      <a:pt x="76" y="6"/>
                      <a:pt x="75" y="6"/>
                    </a:cubicBezTo>
                    <a:cubicBezTo>
                      <a:pt x="75" y="6"/>
                      <a:pt x="75" y="6"/>
                      <a:pt x="74" y="5"/>
                    </a:cubicBezTo>
                    <a:cubicBezTo>
                      <a:pt x="74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2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0" y="4"/>
                      <a:pt x="69" y="3"/>
                      <a:pt x="69" y="3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7" y="2"/>
                      <a:pt x="65" y="2"/>
                      <a:pt x="64" y="2"/>
                    </a:cubicBezTo>
                    <a:cubicBezTo>
                      <a:pt x="63" y="2"/>
                      <a:pt x="63" y="1"/>
                      <a:pt x="62" y="1"/>
                    </a:cubicBezTo>
                    <a:cubicBezTo>
                      <a:pt x="62" y="1"/>
                      <a:pt x="62" y="1"/>
                      <a:pt x="61" y="1"/>
                    </a:cubicBezTo>
                    <a:cubicBezTo>
                      <a:pt x="59" y="1"/>
                      <a:pt x="57" y="1"/>
                      <a:pt x="55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60" y="4"/>
                      <a:pt x="62" y="4"/>
                    </a:cubicBezTo>
                    <a:cubicBezTo>
                      <a:pt x="62" y="4"/>
                      <a:pt x="61" y="4"/>
                      <a:pt x="61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7" y="5"/>
                    </a:cubicBezTo>
                    <a:cubicBezTo>
                      <a:pt x="57" y="5"/>
                      <a:pt x="58" y="5"/>
                      <a:pt x="58" y="5"/>
                    </a:cubicBezTo>
                    <a:cubicBezTo>
                      <a:pt x="59" y="6"/>
                      <a:pt x="59" y="6"/>
                      <a:pt x="60" y="6"/>
                    </a:cubicBezTo>
                    <a:cubicBezTo>
                      <a:pt x="61" y="6"/>
                      <a:pt x="62" y="6"/>
                      <a:pt x="62" y="6"/>
                    </a:cubicBezTo>
                    <a:cubicBezTo>
                      <a:pt x="62" y="5"/>
                      <a:pt x="62" y="5"/>
                      <a:pt x="63" y="5"/>
                    </a:cubicBezTo>
                    <a:cubicBezTo>
                      <a:pt x="63" y="5"/>
                      <a:pt x="63" y="4"/>
                      <a:pt x="63" y="4"/>
                    </a:cubicBezTo>
                    <a:cubicBezTo>
                      <a:pt x="64" y="4"/>
                      <a:pt x="64" y="5"/>
                      <a:pt x="65" y="5"/>
                    </a:cubicBezTo>
                    <a:cubicBezTo>
                      <a:pt x="65" y="5"/>
                      <a:pt x="64" y="5"/>
                      <a:pt x="64" y="6"/>
                    </a:cubicBezTo>
                    <a:cubicBezTo>
                      <a:pt x="64" y="6"/>
                      <a:pt x="65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7" y="5"/>
                      <a:pt x="68" y="6"/>
                      <a:pt x="68" y="6"/>
                    </a:cubicBezTo>
                    <a:cubicBezTo>
                      <a:pt x="69" y="6"/>
                      <a:pt x="71" y="7"/>
                      <a:pt x="72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0" y="7"/>
                      <a:pt x="70" y="7"/>
                    </a:cubicBezTo>
                    <a:cubicBezTo>
                      <a:pt x="70" y="8"/>
                      <a:pt x="70" y="8"/>
                      <a:pt x="71" y="8"/>
                    </a:cubicBezTo>
                    <a:cubicBezTo>
                      <a:pt x="71" y="8"/>
                      <a:pt x="72" y="9"/>
                      <a:pt x="72" y="9"/>
                    </a:cubicBezTo>
                    <a:cubicBezTo>
                      <a:pt x="72" y="10"/>
                      <a:pt x="71" y="9"/>
                      <a:pt x="70" y="9"/>
                    </a:cubicBezTo>
                    <a:cubicBezTo>
                      <a:pt x="69" y="9"/>
                      <a:pt x="68" y="11"/>
                      <a:pt x="68" y="10"/>
                    </a:cubicBezTo>
                    <a:cubicBezTo>
                      <a:pt x="68" y="9"/>
                      <a:pt x="68" y="9"/>
                      <a:pt x="69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8"/>
                      <a:pt x="68" y="9"/>
                      <a:pt x="67" y="9"/>
                    </a:cubicBezTo>
                    <a:cubicBezTo>
                      <a:pt x="67" y="9"/>
                      <a:pt x="67" y="9"/>
                      <a:pt x="66" y="9"/>
                    </a:cubicBezTo>
                    <a:cubicBezTo>
                      <a:pt x="66" y="9"/>
                      <a:pt x="65" y="9"/>
                      <a:pt x="65" y="9"/>
                    </a:cubicBezTo>
                    <a:cubicBezTo>
                      <a:pt x="64" y="10"/>
                      <a:pt x="64" y="10"/>
                      <a:pt x="63" y="10"/>
                    </a:cubicBezTo>
                    <a:cubicBezTo>
                      <a:pt x="63" y="10"/>
                      <a:pt x="63" y="10"/>
                      <a:pt x="62" y="10"/>
                    </a:cubicBezTo>
                    <a:cubicBezTo>
                      <a:pt x="62" y="11"/>
                      <a:pt x="61" y="11"/>
                      <a:pt x="60" y="11"/>
                    </a:cubicBezTo>
                    <a:cubicBezTo>
                      <a:pt x="60" y="12"/>
                      <a:pt x="59" y="12"/>
                      <a:pt x="58" y="13"/>
                    </a:cubicBezTo>
                    <a:cubicBezTo>
                      <a:pt x="58" y="13"/>
                      <a:pt x="57" y="13"/>
                      <a:pt x="57" y="14"/>
                    </a:cubicBezTo>
                    <a:cubicBezTo>
                      <a:pt x="57" y="14"/>
                      <a:pt x="58" y="14"/>
                      <a:pt x="58" y="14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6"/>
                      <a:pt x="59" y="15"/>
                      <a:pt x="59" y="16"/>
                    </a:cubicBezTo>
                    <a:cubicBezTo>
                      <a:pt x="60" y="16"/>
                      <a:pt x="61" y="16"/>
                      <a:pt x="61" y="17"/>
                    </a:cubicBezTo>
                    <a:cubicBezTo>
                      <a:pt x="62" y="17"/>
                      <a:pt x="62" y="17"/>
                      <a:pt x="63" y="17"/>
                    </a:cubicBezTo>
                    <a:cubicBezTo>
                      <a:pt x="64" y="17"/>
                      <a:pt x="65" y="17"/>
                      <a:pt x="65" y="18"/>
                    </a:cubicBezTo>
                    <a:cubicBezTo>
                      <a:pt x="65" y="18"/>
                      <a:pt x="64" y="19"/>
                      <a:pt x="64" y="19"/>
                    </a:cubicBezTo>
                    <a:cubicBezTo>
                      <a:pt x="64" y="19"/>
                      <a:pt x="64" y="20"/>
                      <a:pt x="64" y="20"/>
                    </a:cubicBezTo>
                    <a:cubicBezTo>
                      <a:pt x="64" y="21"/>
                      <a:pt x="64" y="21"/>
                      <a:pt x="65" y="21"/>
                    </a:cubicBezTo>
                    <a:cubicBezTo>
                      <a:pt x="65" y="21"/>
                      <a:pt x="66" y="21"/>
                      <a:pt x="66" y="20"/>
                    </a:cubicBezTo>
                    <a:cubicBezTo>
                      <a:pt x="66" y="19"/>
                      <a:pt x="66" y="19"/>
                      <a:pt x="67" y="18"/>
                    </a:cubicBezTo>
                    <a:cubicBezTo>
                      <a:pt x="69" y="18"/>
                      <a:pt x="72" y="17"/>
                      <a:pt x="71" y="14"/>
                    </a:cubicBezTo>
                    <a:cubicBezTo>
                      <a:pt x="71" y="14"/>
                      <a:pt x="71" y="14"/>
                      <a:pt x="71" y="13"/>
                    </a:cubicBezTo>
                    <a:cubicBezTo>
                      <a:pt x="71" y="13"/>
                      <a:pt x="72" y="13"/>
                      <a:pt x="72" y="12"/>
                    </a:cubicBezTo>
                    <a:cubicBezTo>
                      <a:pt x="72" y="12"/>
                      <a:pt x="72" y="12"/>
                      <a:pt x="73" y="11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4" y="10"/>
                      <a:pt x="74" y="10"/>
                      <a:pt x="74" y="11"/>
                    </a:cubicBezTo>
                    <a:cubicBezTo>
                      <a:pt x="75" y="11"/>
                      <a:pt x="75" y="11"/>
                      <a:pt x="76" y="11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7" y="11"/>
                      <a:pt x="77" y="11"/>
                      <a:pt x="78" y="12"/>
                    </a:cubicBezTo>
                    <a:cubicBezTo>
                      <a:pt x="78" y="12"/>
                      <a:pt x="78" y="12"/>
                      <a:pt x="79" y="12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4"/>
                      <a:pt x="79" y="14"/>
                      <a:pt x="79" y="14"/>
                    </a:cubicBezTo>
                    <a:cubicBezTo>
                      <a:pt x="79" y="14"/>
                      <a:pt x="80" y="14"/>
                      <a:pt x="80" y="14"/>
                    </a:cubicBezTo>
                    <a:cubicBezTo>
                      <a:pt x="81" y="14"/>
                      <a:pt x="81" y="13"/>
                      <a:pt x="82" y="13"/>
                    </a:cubicBezTo>
                    <a:cubicBezTo>
                      <a:pt x="82" y="14"/>
                      <a:pt x="83" y="14"/>
                      <a:pt x="83" y="14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3" y="16"/>
                      <a:pt x="83" y="16"/>
                      <a:pt x="83" y="17"/>
                    </a:cubicBezTo>
                    <a:cubicBezTo>
                      <a:pt x="83" y="18"/>
                      <a:pt x="84" y="17"/>
                      <a:pt x="85" y="18"/>
                    </a:cubicBezTo>
                    <a:cubicBezTo>
                      <a:pt x="85" y="18"/>
                      <a:pt x="85" y="18"/>
                      <a:pt x="85" y="19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20"/>
                      <a:pt x="85" y="20"/>
                      <a:pt x="85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3"/>
                      <a:pt x="86" y="23"/>
                      <a:pt x="86" y="23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7" y="25"/>
                      <a:pt x="87" y="26"/>
                      <a:pt x="86" y="26"/>
                    </a:cubicBezTo>
                    <a:cubicBezTo>
                      <a:pt x="85" y="26"/>
                      <a:pt x="85" y="25"/>
                      <a:pt x="85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83" y="25"/>
                      <a:pt x="83" y="25"/>
                    </a:cubicBezTo>
                    <a:cubicBezTo>
                      <a:pt x="82" y="25"/>
                      <a:pt x="81" y="25"/>
                      <a:pt x="81" y="25"/>
                    </a:cubicBezTo>
                    <a:cubicBezTo>
                      <a:pt x="82" y="24"/>
                      <a:pt x="83" y="23"/>
                      <a:pt x="83" y="22"/>
                    </a:cubicBezTo>
                    <a:cubicBezTo>
                      <a:pt x="84" y="22"/>
                      <a:pt x="84" y="22"/>
                      <a:pt x="84" y="21"/>
                    </a:cubicBezTo>
                    <a:cubicBezTo>
                      <a:pt x="84" y="21"/>
                      <a:pt x="83" y="21"/>
                      <a:pt x="83" y="22"/>
                    </a:cubicBezTo>
                    <a:cubicBezTo>
                      <a:pt x="82" y="22"/>
                      <a:pt x="82" y="22"/>
                      <a:pt x="81" y="22"/>
                    </a:cubicBezTo>
                    <a:cubicBezTo>
                      <a:pt x="80" y="22"/>
                      <a:pt x="79" y="22"/>
                      <a:pt x="78" y="23"/>
                    </a:cubicBezTo>
                    <a:cubicBezTo>
                      <a:pt x="78" y="23"/>
                      <a:pt x="79" y="23"/>
                      <a:pt x="79" y="23"/>
                    </a:cubicBezTo>
                    <a:cubicBezTo>
                      <a:pt x="79" y="24"/>
                      <a:pt x="78" y="24"/>
                      <a:pt x="78" y="23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77" y="22"/>
                      <a:pt x="76" y="22"/>
                      <a:pt x="76" y="22"/>
                    </a:cubicBezTo>
                    <a:cubicBezTo>
                      <a:pt x="75" y="22"/>
                      <a:pt x="75" y="23"/>
                      <a:pt x="75" y="23"/>
                    </a:cubicBezTo>
                    <a:cubicBezTo>
                      <a:pt x="75" y="24"/>
                      <a:pt x="77" y="23"/>
                      <a:pt x="77" y="24"/>
                    </a:cubicBezTo>
                    <a:cubicBezTo>
                      <a:pt x="76" y="24"/>
                      <a:pt x="75" y="25"/>
                      <a:pt x="76" y="26"/>
                    </a:cubicBezTo>
                    <a:cubicBezTo>
                      <a:pt x="76" y="26"/>
                      <a:pt x="76" y="27"/>
                      <a:pt x="76" y="27"/>
                    </a:cubicBezTo>
                    <a:cubicBezTo>
                      <a:pt x="77" y="27"/>
                      <a:pt x="77" y="26"/>
                      <a:pt x="77" y="26"/>
                    </a:cubicBezTo>
                    <a:cubicBezTo>
                      <a:pt x="77" y="26"/>
                      <a:pt x="77" y="27"/>
                      <a:pt x="78" y="27"/>
                    </a:cubicBezTo>
                    <a:cubicBezTo>
                      <a:pt x="78" y="27"/>
                      <a:pt x="79" y="26"/>
                      <a:pt x="79" y="26"/>
                    </a:cubicBezTo>
                    <a:cubicBezTo>
                      <a:pt x="80" y="27"/>
                      <a:pt x="79" y="27"/>
                      <a:pt x="78" y="27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3" y="30"/>
                      <a:pt x="73" y="29"/>
                    </a:cubicBezTo>
                    <a:cubicBezTo>
                      <a:pt x="73" y="28"/>
                      <a:pt x="74" y="28"/>
                      <a:pt x="74" y="28"/>
                    </a:cubicBezTo>
                    <a:cubicBezTo>
                      <a:pt x="73" y="27"/>
                      <a:pt x="72" y="28"/>
                      <a:pt x="72" y="28"/>
                    </a:cubicBezTo>
                    <a:cubicBezTo>
                      <a:pt x="70" y="29"/>
                      <a:pt x="69" y="29"/>
                      <a:pt x="68" y="30"/>
                    </a:cubicBezTo>
                    <a:cubicBezTo>
                      <a:pt x="68" y="30"/>
                      <a:pt x="68" y="31"/>
                      <a:pt x="68" y="31"/>
                    </a:cubicBezTo>
                    <a:cubicBezTo>
                      <a:pt x="68" y="31"/>
                      <a:pt x="67" y="31"/>
                      <a:pt x="67" y="31"/>
                    </a:cubicBezTo>
                    <a:cubicBezTo>
                      <a:pt x="66" y="31"/>
                      <a:pt x="66" y="32"/>
                      <a:pt x="66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3"/>
                      <a:pt x="64" y="33"/>
                    </a:cubicBezTo>
                    <a:cubicBezTo>
                      <a:pt x="64" y="33"/>
                      <a:pt x="63" y="34"/>
                      <a:pt x="63" y="34"/>
                    </a:cubicBezTo>
                    <a:cubicBezTo>
                      <a:pt x="63" y="34"/>
                      <a:pt x="63" y="35"/>
                      <a:pt x="62" y="35"/>
                    </a:cubicBezTo>
                    <a:cubicBezTo>
                      <a:pt x="62" y="35"/>
                      <a:pt x="62" y="35"/>
                      <a:pt x="61" y="35"/>
                    </a:cubicBezTo>
                    <a:cubicBezTo>
                      <a:pt x="61" y="35"/>
                      <a:pt x="61" y="36"/>
                      <a:pt x="61" y="37"/>
                    </a:cubicBezTo>
                    <a:cubicBezTo>
                      <a:pt x="61" y="38"/>
                      <a:pt x="60" y="38"/>
                      <a:pt x="59" y="38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7" y="39"/>
                      <a:pt x="57" y="40"/>
                      <a:pt x="56" y="40"/>
                    </a:cubicBezTo>
                    <a:cubicBezTo>
                      <a:pt x="56" y="40"/>
                      <a:pt x="56" y="40"/>
                      <a:pt x="55" y="41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63"/>
                      <a:pt x="57" y="63"/>
                      <a:pt x="57" y="62"/>
                    </a:cubicBezTo>
                    <a:cubicBezTo>
                      <a:pt x="58" y="62"/>
                      <a:pt x="58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1" y="61"/>
                    </a:cubicBezTo>
                    <a:cubicBezTo>
                      <a:pt x="61" y="62"/>
                      <a:pt x="60" y="62"/>
                      <a:pt x="61" y="62"/>
                    </a:cubicBezTo>
                    <a:cubicBezTo>
                      <a:pt x="61" y="63"/>
                      <a:pt x="62" y="61"/>
                      <a:pt x="62" y="61"/>
                    </a:cubicBezTo>
                    <a:cubicBezTo>
                      <a:pt x="62" y="61"/>
                      <a:pt x="63" y="62"/>
                      <a:pt x="63" y="62"/>
                    </a:cubicBezTo>
                    <a:cubicBezTo>
                      <a:pt x="64" y="62"/>
                      <a:pt x="64" y="63"/>
                      <a:pt x="64" y="63"/>
                    </a:cubicBezTo>
                    <a:cubicBezTo>
                      <a:pt x="65" y="63"/>
                      <a:pt x="65" y="63"/>
                      <a:pt x="66" y="63"/>
                    </a:cubicBezTo>
                    <a:cubicBezTo>
                      <a:pt x="66" y="63"/>
                      <a:pt x="67" y="63"/>
                      <a:pt x="67" y="63"/>
                    </a:cubicBezTo>
                    <a:cubicBezTo>
                      <a:pt x="67" y="63"/>
                      <a:pt x="68" y="63"/>
                      <a:pt x="68" y="63"/>
                    </a:cubicBezTo>
                    <a:cubicBezTo>
                      <a:pt x="69" y="62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1" y="63"/>
                    </a:cubicBezTo>
                    <a:cubicBezTo>
                      <a:pt x="71" y="63"/>
                      <a:pt x="71" y="64"/>
                      <a:pt x="71" y="64"/>
                    </a:cubicBezTo>
                    <a:cubicBezTo>
                      <a:pt x="71" y="64"/>
                      <a:pt x="71" y="65"/>
                      <a:pt x="71" y="65"/>
                    </a:cubicBezTo>
                    <a:cubicBezTo>
                      <a:pt x="72" y="65"/>
                      <a:pt x="72" y="65"/>
                      <a:pt x="73" y="65"/>
                    </a:cubicBezTo>
                    <a:cubicBezTo>
                      <a:pt x="73" y="65"/>
                      <a:pt x="73" y="66"/>
                      <a:pt x="74" y="66"/>
                    </a:cubicBezTo>
                    <a:cubicBezTo>
                      <a:pt x="74" y="67"/>
                      <a:pt x="75" y="68"/>
                      <a:pt x="76" y="68"/>
                    </a:cubicBezTo>
                    <a:cubicBezTo>
                      <a:pt x="76" y="68"/>
                      <a:pt x="77" y="67"/>
                      <a:pt x="77" y="67"/>
                    </a:cubicBezTo>
                    <a:cubicBezTo>
                      <a:pt x="78" y="68"/>
                      <a:pt x="79" y="68"/>
                      <a:pt x="80" y="69"/>
                    </a:cubicBezTo>
                    <a:cubicBezTo>
                      <a:pt x="80" y="69"/>
                      <a:pt x="81" y="69"/>
                      <a:pt x="81" y="70"/>
                    </a:cubicBezTo>
                    <a:cubicBezTo>
                      <a:pt x="81" y="70"/>
                      <a:pt x="81" y="70"/>
                      <a:pt x="81" y="71"/>
                    </a:cubicBezTo>
                    <a:cubicBezTo>
                      <a:pt x="81" y="71"/>
                      <a:pt x="82" y="72"/>
                      <a:pt x="82" y="73"/>
                    </a:cubicBezTo>
                    <a:cubicBezTo>
                      <a:pt x="82" y="73"/>
                      <a:pt x="82" y="73"/>
                      <a:pt x="83" y="74"/>
                    </a:cubicBezTo>
                    <a:cubicBezTo>
                      <a:pt x="83" y="74"/>
                      <a:pt x="83" y="74"/>
                      <a:pt x="84" y="74"/>
                    </a:cubicBezTo>
                    <a:cubicBezTo>
                      <a:pt x="84" y="74"/>
                      <a:pt x="84" y="74"/>
                      <a:pt x="84" y="74"/>
                    </a:cubicBezTo>
                    <a:cubicBezTo>
                      <a:pt x="85" y="74"/>
                      <a:pt x="86" y="75"/>
                      <a:pt x="86" y="75"/>
                    </a:cubicBezTo>
                    <a:cubicBezTo>
                      <a:pt x="86" y="75"/>
                      <a:pt x="87" y="75"/>
                      <a:pt x="87" y="75"/>
                    </a:cubicBezTo>
                    <a:cubicBezTo>
                      <a:pt x="87" y="75"/>
                      <a:pt x="87" y="76"/>
                      <a:pt x="88" y="76"/>
                    </a:cubicBezTo>
                    <a:cubicBezTo>
                      <a:pt x="88" y="76"/>
                      <a:pt x="88" y="76"/>
                      <a:pt x="89" y="76"/>
                    </a:cubicBezTo>
                    <a:cubicBezTo>
                      <a:pt x="89" y="76"/>
                      <a:pt x="90" y="77"/>
                      <a:pt x="91" y="77"/>
                    </a:cubicBezTo>
                    <a:cubicBezTo>
                      <a:pt x="91" y="77"/>
                      <a:pt x="91" y="76"/>
                      <a:pt x="92" y="76"/>
                    </a:cubicBezTo>
                    <a:cubicBezTo>
                      <a:pt x="92" y="77"/>
                      <a:pt x="93" y="77"/>
                      <a:pt x="93" y="77"/>
                    </a:cubicBezTo>
                    <a:cubicBezTo>
                      <a:pt x="87" y="88"/>
                      <a:pt x="76" y="96"/>
                      <a:pt x="63" y="99"/>
                    </a:cubicBezTo>
                    <a:cubicBezTo>
                      <a:pt x="63" y="99"/>
                      <a:pt x="63" y="98"/>
                      <a:pt x="63" y="98"/>
                    </a:cubicBezTo>
                    <a:cubicBezTo>
                      <a:pt x="63" y="97"/>
                      <a:pt x="63" y="96"/>
                      <a:pt x="63" y="95"/>
                    </a:cubicBezTo>
                    <a:cubicBezTo>
                      <a:pt x="63" y="94"/>
                      <a:pt x="63" y="93"/>
                      <a:pt x="63" y="93"/>
                    </a:cubicBezTo>
                    <a:cubicBezTo>
                      <a:pt x="62" y="92"/>
                      <a:pt x="61" y="91"/>
                      <a:pt x="60" y="91"/>
                    </a:cubicBezTo>
                    <a:cubicBezTo>
                      <a:pt x="60" y="91"/>
                      <a:pt x="60" y="91"/>
                      <a:pt x="59" y="90"/>
                    </a:cubicBezTo>
                    <a:cubicBezTo>
                      <a:pt x="58" y="90"/>
                      <a:pt x="57" y="89"/>
                      <a:pt x="56" y="88"/>
                    </a:cubicBezTo>
                    <a:cubicBezTo>
                      <a:pt x="56" y="88"/>
                      <a:pt x="56" y="88"/>
                      <a:pt x="56" y="87"/>
                    </a:cubicBezTo>
                    <a:cubicBezTo>
                      <a:pt x="56" y="87"/>
                      <a:pt x="56" y="87"/>
                      <a:pt x="55" y="87"/>
                    </a:cubicBezTo>
                    <a:lnTo>
                      <a:pt x="55" y="103"/>
                    </a:lnTo>
                    <a:close/>
                    <a:moveTo>
                      <a:pt x="1" y="41"/>
                    </a:moveTo>
                    <a:cubicBezTo>
                      <a:pt x="1" y="42"/>
                      <a:pt x="1" y="43"/>
                      <a:pt x="1" y="44"/>
                    </a:cubicBezTo>
                    <a:cubicBezTo>
                      <a:pt x="1" y="45"/>
                      <a:pt x="1" y="46"/>
                      <a:pt x="1" y="47"/>
                    </a:cubicBezTo>
                    <a:cubicBezTo>
                      <a:pt x="0" y="48"/>
                      <a:pt x="0" y="50"/>
                      <a:pt x="0" y="52"/>
                    </a:cubicBezTo>
                    <a:cubicBezTo>
                      <a:pt x="0" y="54"/>
                      <a:pt x="0" y="55"/>
                      <a:pt x="1" y="57"/>
                    </a:cubicBezTo>
                    <a:cubicBezTo>
                      <a:pt x="1" y="58"/>
                      <a:pt x="1" y="59"/>
                      <a:pt x="1" y="60"/>
                    </a:cubicBezTo>
                    <a:cubicBezTo>
                      <a:pt x="1" y="61"/>
                      <a:pt x="1" y="61"/>
                      <a:pt x="1" y="62"/>
                    </a:cubicBezTo>
                    <a:cubicBezTo>
                      <a:pt x="2" y="63"/>
                      <a:pt x="2" y="64"/>
                      <a:pt x="2" y="65"/>
                    </a:cubicBezTo>
                    <a:cubicBezTo>
                      <a:pt x="2" y="66"/>
                      <a:pt x="3" y="68"/>
                      <a:pt x="4" y="70"/>
                    </a:cubicBezTo>
                    <a:cubicBezTo>
                      <a:pt x="4" y="70"/>
                      <a:pt x="4" y="71"/>
                      <a:pt x="4" y="72"/>
                    </a:cubicBezTo>
                    <a:cubicBezTo>
                      <a:pt x="5" y="73"/>
                      <a:pt x="5" y="73"/>
                      <a:pt x="5" y="74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6" y="76"/>
                      <a:pt x="7" y="77"/>
                      <a:pt x="7" y="77"/>
                    </a:cubicBezTo>
                    <a:cubicBezTo>
                      <a:pt x="8" y="80"/>
                      <a:pt x="10" y="82"/>
                      <a:pt x="11" y="84"/>
                    </a:cubicBezTo>
                    <a:cubicBezTo>
                      <a:pt x="12" y="85"/>
                      <a:pt x="13" y="86"/>
                      <a:pt x="14" y="86"/>
                    </a:cubicBezTo>
                    <a:cubicBezTo>
                      <a:pt x="14" y="87"/>
                      <a:pt x="15" y="88"/>
                      <a:pt x="15" y="88"/>
                    </a:cubicBezTo>
                    <a:cubicBezTo>
                      <a:pt x="16" y="89"/>
                      <a:pt x="17" y="89"/>
                      <a:pt x="17" y="90"/>
                    </a:cubicBezTo>
                    <a:cubicBezTo>
                      <a:pt x="20" y="92"/>
                      <a:pt x="23" y="95"/>
                      <a:pt x="26" y="96"/>
                    </a:cubicBezTo>
                    <a:cubicBezTo>
                      <a:pt x="27" y="97"/>
                      <a:pt x="28" y="97"/>
                      <a:pt x="28" y="98"/>
                    </a:cubicBezTo>
                    <a:cubicBezTo>
                      <a:pt x="30" y="98"/>
                      <a:pt x="31" y="99"/>
                      <a:pt x="33" y="100"/>
                    </a:cubicBezTo>
                    <a:cubicBezTo>
                      <a:pt x="34" y="100"/>
                      <a:pt x="35" y="100"/>
                      <a:pt x="35" y="101"/>
                    </a:cubicBezTo>
                    <a:cubicBezTo>
                      <a:pt x="41" y="102"/>
                      <a:pt x="46" y="103"/>
                      <a:pt x="52" y="103"/>
                    </a:cubicBezTo>
                    <a:cubicBezTo>
                      <a:pt x="53" y="103"/>
                      <a:pt x="54" y="103"/>
                      <a:pt x="55" y="103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4" y="85"/>
                      <a:pt x="54" y="83"/>
                      <a:pt x="53" y="82"/>
                    </a:cubicBezTo>
                    <a:cubicBezTo>
                      <a:pt x="53" y="82"/>
                      <a:pt x="52" y="81"/>
                      <a:pt x="52" y="81"/>
                    </a:cubicBezTo>
                    <a:cubicBezTo>
                      <a:pt x="52" y="80"/>
                      <a:pt x="51" y="80"/>
                      <a:pt x="51" y="80"/>
                    </a:cubicBezTo>
                    <a:cubicBezTo>
                      <a:pt x="51" y="79"/>
                      <a:pt x="50" y="79"/>
                      <a:pt x="50" y="78"/>
                    </a:cubicBezTo>
                    <a:cubicBezTo>
                      <a:pt x="50" y="78"/>
                      <a:pt x="51" y="77"/>
                      <a:pt x="51" y="77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1" y="75"/>
                      <a:pt x="51" y="74"/>
                      <a:pt x="51" y="74"/>
                    </a:cubicBezTo>
                    <a:cubicBezTo>
                      <a:pt x="51" y="73"/>
                      <a:pt x="52" y="73"/>
                      <a:pt x="52" y="73"/>
                    </a:cubicBezTo>
                    <a:cubicBezTo>
                      <a:pt x="52" y="73"/>
                      <a:pt x="52" y="73"/>
                      <a:pt x="53" y="72"/>
                    </a:cubicBezTo>
                    <a:cubicBezTo>
                      <a:pt x="53" y="72"/>
                      <a:pt x="53" y="72"/>
                      <a:pt x="53" y="71"/>
                    </a:cubicBezTo>
                    <a:cubicBezTo>
                      <a:pt x="53" y="71"/>
                      <a:pt x="54" y="71"/>
                      <a:pt x="54" y="70"/>
                    </a:cubicBezTo>
                    <a:cubicBezTo>
                      <a:pt x="54" y="70"/>
                      <a:pt x="54" y="68"/>
                      <a:pt x="54" y="67"/>
                    </a:cubicBezTo>
                    <a:cubicBezTo>
                      <a:pt x="54" y="67"/>
                      <a:pt x="54" y="66"/>
                      <a:pt x="54" y="66"/>
                    </a:cubicBezTo>
                    <a:cubicBezTo>
                      <a:pt x="53" y="65"/>
                      <a:pt x="53" y="64"/>
                      <a:pt x="53" y="64"/>
                    </a:cubicBezTo>
                    <a:cubicBezTo>
                      <a:pt x="52" y="64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1" y="66"/>
                    </a:cubicBezTo>
                    <a:cubicBezTo>
                      <a:pt x="51" y="66"/>
                      <a:pt x="50" y="66"/>
                      <a:pt x="50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8" y="65"/>
                      <a:pt x="48" y="64"/>
                      <a:pt x="47" y="64"/>
                    </a:cubicBezTo>
                    <a:cubicBezTo>
                      <a:pt x="47" y="64"/>
                      <a:pt x="47" y="64"/>
                      <a:pt x="46" y="63"/>
                    </a:cubicBezTo>
                    <a:cubicBezTo>
                      <a:pt x="46" y="63"/>
                      <a:pt x="46" y="63"/>
                      <a:pt x="46" y="62"/>
                    </a:cubicBezTo>
                    <a:cubicBezTo>
                      <a:pt x="46" y="62"/>
                      <a:pt x="45" y="60"/>
                      <a:pt x="44" y="60"/>
                    </a:cubicBezTo>
                    <a:cubicBezTo>
                      <a:pt x="44" y="60"/>
                      <a:pt x="43" y="60"/>
                      <a:pt x="43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0" y="59"/>
                      <a:pt x="39" y="57"/>
                      <a:pt x="38" y="57"/>
                    </a:cubicBezTo>
                    <a:cubicBezTo>
                      <a:pt x="37" y="57"/>
                      <a:pt x="37" y="58"/>
                      <a:pt x="36" y="58"/>
                    </a:cubicBezTo>
                    <a:cubicBezTo>
                      <a:pt x="36" y="58"/>
                      <a:pt x="35" y="57"/>
                      <a:pt x="34" y="57"/>
                    </a:cubicBezTo>
                    <a:cubicBezTo>
                      <a:pt x="33" y="57"/>
                      <a:pt x="33" y="56"/>
                      <a:pt x="32" y="56"/>
                    </a:cubicBezTo>
                    <a:cubicBezTo>
                      <a:pt x="32" y="56"/>
                      <a:pt x="31" y="55"/>
                      <a:pt x="31" y="55"/>
                    </a:cubicBezTo>
                    <a:cubicBezTo>
                      <a:pt x="31" y="55"/>
                      <a:pt x="30" y="55"/>
                      <a:pt x="30" y="55"/>
                    </a:cubicBezTo>
                    <a:cubicBezTo>
                      <a:pt x="30" y="55"/>
                      <a:pt x="29" y="54"/>
                      <a:pt x="29" y="54"/>
                    </a:cubicBezTo>
                    <a:cubicBezTo>
                      <a:pt x="28" y="54"/>
                      <a:pt x="28" y="53"/>
                      <a:pt x="28" y="53"/>
                    </a:cubicBezTo>
                    <a:cubicBezTo>
                      <a:pt x="28" y="53"/>
                      <a:pt x="28" y="52"/>
                      <a:pt x="28" y="52"/>
                    </a:cubicBezTo>
                    <a:cubicBezTo>
                      <a:pt x="28" y="51"/>
                      <a:pt x="28" y="50"/>
                      <a:pt x="27" y="49"/>
                    </a:cubicBezTo>
                    <a:cubicBezTo>
                      <a:pt x="26" y="48"/>
                      <a:pt x="26" y="48"/>
                      <a:pt x="25" y="47"/>
                    </a:cubicBezTo>
                    <a:cubicBezTo>
                      <a:pt x="25" y="47"/>
                      <a:pt x="25" y="47"/>
                      <a:pt x="25" y="46"/>
                    </a:cubicBezTo>
                    <a:cubicBezTo>
                      <a:pt x="25" y="46"/>
                      <a:pt x="25" y="46"/>
                      <a:pt x="24" y="45"/>
                    </a:cubicBezTo>
                    <a:cubicBezTo>
                      <a:pt x="24" y="45"/>
                      <a:pt x="23" y="44"/>
                      <a:pt x="23" y="44"/>
                    </a:cubicBezTo>
                    <a:cubicBezTo>
                      <a:pt x="23" y="43"/>
                      <a:pt x="24" y="42"/>
                      <a:pt x="23" y="42"/>
                    </a:cubicBezTo>
                    <a:cubicBezTo>
                      <a:pt x="23" y="41"/>
                      <a:pt x="22" y="41"/>
                      <a:pt x="22" y="43"/>
                    </a:cubicBezTo>
                    <a:cubicBezTo>
                      <a:pt x="22" y="43"/>
                      <a:pt x="22" y="44"/>
                      <a:pt x="23" y="44"/>
                    </a:cubicBezTo>
                    <a:cubicBezTo>
                      <a:pt x="23" y="44"/>
                      <a:pt x="23" y="45"/>
                      <a:pt x="23" y="45"/>
                    </a:cubicBezTo>
                    <a:cubicBezTo>
                      <a:pt x="23" y="46"/>
                      <a:pt x="23" y="46"/>
                      <a:pt x="24" y="46"/>
                    </a:cubicBezTo>
                    <a:cubicBezTo>
                      <a:pt x="24" y="47"/>
                      <a:pt x="24" y="48"/>
                      <a:pt x="24" y="48"/>
                    </a:cubicBezTo>
                    <a:cubicBezTo>
                      <a:pt x="24" y="49"/>
                      <a:pt x="25" y="49"/>
                      <a:pt x="24" y="50"/>
                    </a:cubicBezTo>
                    <a:cubicBezTo>
                      <a:pt x="24" y="50"/>
                      <a:pt x="24" y="49"/>
                      <a:pt x="23" y="49"/>
                    </a:cubicBezTo>
                    <a:cubicBezTo>
                      <a:pt x="23" y="49"/>
                      <a:pt x="23" y="49"/>
                      <a:pt x="22" y="48"/>
                    </a:cubicBezTo>
                    <a:cubicBezTo>
                      <a:pt x="22" y="48"/>
                      <a:pt x="23" y="47"/>
                      <a:pt x="23" y="47"/>
                    </a:cubicBezTo>
                    <a:cubicBezTo>
                      <a:pt x="22" y="46"/>
                      <a:pt x="21" y="46"/>
                      <a:pt x="21" y="45"/>
                    </a:cubicBezTo>
                    <a:cubicBezTo>
                      <a:pt x="21" y="45"/>
                      <a:pt x="21" y="45"/>
                      <a:pt x="21" y="44"/>
                    </a:cubicBezTo>
                    <a:cubicBezTo>
                      <a:pt x="21" y="44"/>
                      <a:pt x="21" y="43"/>
                      <a:pt x="21" y="43"/>
                    </a:cubicBezTo>
                    <a:cubicBezTo>
                      <a:pt x="20" y="43"/>
                      <a:pt x="20" y="42"/>
                      <a:pt x="20" y="41"/>
                    </a:cubicBezTo>
                    <a:cubicBezTo>
                      <a:pt x="20" y="41"/>
                      <a:pt x="20" y="40"/>
                      <a:pt x="20" y="40"/>
                    </a:cubicBezTo>
                    <a:cubicBezTo>
                      <a:pt x="20" y="39"/>
                      <a:pt x="20" y="39"/>
                      <a:pt x="19" y="39"/>
                    </a:cubicBezTo>
                    <a:cubicBezTo>
                      <a:pt x="19" y="38"/>
                      <a:pt x="18" y="38"/>
                      <a:pt x="18" y="38"/>
                    </a:cubicBezTo>
                    <a:cubicBezTo>
                      <a:pt x="18" y="38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18" y="34"/>
                    </a:cubicBezTo>
                    <a:cubicBezTo>
                      <a:pt x="18" y="34"/>
                      <a:pt x="18" y="33"/>
                      <a:pt x="18" y="32"/>
                    </a:cubicBezTo>
                    <a:cubicBezTo>
                      <a:pt x="18" y="32"/>
                      <a:pt x="18" y="32"/>
                      <a:pt x="19" y="31"/>
                    </a:cubicBezTo>
                    <a:cubicBezTo>
                      <a:pt x="19" y="31"/>
                      <a:pt x="19" y="30"/>
                      <a:pt x="19" y="30"/>
                    </a:cubicBezTo>
                    <a:cubicBezTo>
                      <a:pt x="20" y="29"/>
                      <a:pt x="20" y="28"/>
                      <a:pt x="21" y="28"/>
                    </a:cubicBezTo>
                    <a:cubicBezTo>
                      <a:pt x="22" y="27"/>
                      <a:pt x="22" y="26"/>
                      <a:pt x="23" y="25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3" y="23"/>
                      <a:pt x="22" y="23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8"/>
                      <a:pt x="24" y="18"/>
                      <a:pt x="23" y="18"/>
                    </a:cubicBezTo>
                    <a:cubicBezTo>
                      <a:pt x="23" y="17"/>
                      <a:pt x="22" y="18"/>
                      <a:pt x="22" y="18"/>
                    </a:cubicBezTo>
                    <a:cubicBezTo>
                      <a:pt x="21" y="17"/>
                      <a:pt x="22" y="17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4"/>
                      <a:pt x="22" y="14"/>
                    </a:cubicBezTo>
                    <a:cubicBezTo>
                      <a:pt x="28" y="9"/>
                      <a:pt x="35" y="5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4" y="4"/>
                    </a:cubicBezTo>
                    <a:cubicBezTo>
                      <a:pt x="44" y="4"/>
                      <a:pt x="45" y="4"/>
                      <a:pt x="45" y="4"/>
                    </a:cubicBezTo>
                    <a:cubicBezTo>
                      <a:pt x="46" y="4"/>
                      <a:pt x="46" y="4"/>
                      <a:pt x="47" y="4"/>
                    </a:cubicBezTo>
                    <a:cubicBezTo>
                      <a:pt x="48" y="4"/>
                      <a:pt x="49" y="5"/>
                      <a:pt x="50" y="5"/>
                    </a:cubicBezTo>
                    <a:cubicBezTo>
                      <a:pt x="50" y="5"/>
                      <a:pt x="50" y="4"/>
                      <a:pt x="50" y="4"/>
                    </a:cubicBezTo>
                    <a:cubicBezTo>
                      <a:pt x="50" y="4"/>
                      <a:pt x="51" y="3"/>
                      <a:pt x="51" y="3"/>
                    </a:cubicBezTo>
                    <a:cubicBezTo>
                      <a:pt x="51" y="3"/>
                      <a:pt x="52" y="3"/>
                      <a:pt x="52" y="3"/>
                    </a:cubicBezTo>
                    <a:cubicBezTo>
                      <a:pt x="53" y="3"/>
                      <a:pt x="54" y="3"/>
                      <a:pt x="55" y="3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4" y="0"/>
                      <a:pt x="53" y="0"/>
                    </a:cubicBezTo>
                    <a:cubicBezTo>
                      <a:pt x="53" y="0"/>
                      <a:pt x="52" y="0"/>
                      <a:pt x="52" y="0"/>
                    </a:cubicBezTo>
                    <a:cubicBezTo>
                      <a:pt x="51" y="0"/>
                      <a:pt x="51" y="0"/>
                      <a:pt x="50" y="0"/>
                    </a:cubicBezTo>
                    <a:cubicBezTo>
                      <a:pt x="45" y="0"/>
                      <a:pt x="40" y="1"/>
                      <a:pt x="35" y="3"/>
                    </a:cubicBezTo>
                    <a:cubicBezTo>
                      <a:pt x="35" y="3"/>
                      <a:pt x="34" y="4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1" y="5"/>
                      <a:pt x="31" y="5"/>
                    </a:cubicBezTo>
                    <a:cubicBezTo>
                      <a:pt x="30" y="5"/>
                      <a:pt x="29" y="6"/>
                      <a:pt x="28" y="6"/>
                    </a:cubicBezTo>
                    <a:cubicBezTo>
                      <a:pt x="28" y="6"/>
                      <a:pt x="27" y="7"/>
                      <a:pt x="26" y="7"/>
                    </a:cubicBezTo>
                    <a:cubicBezTo>
                      <a:pt x="23" y="9"/>
                      <a:pt x="21" y="11"/>
                      <a:pt x="18" y="13"/>
                    </a:cubicBezTo>
                    <a:cubicBezTo>
                      <a:pt x="18" y="13"/>
                      <a:pt x="18" y="13"/>
                      <a:pt x="17" y="14"/>
                    </a:cubicBezTo>
                    <a:cubicBezTo>
                      <a:pt x="17" y="14"/>
                      <a:pt x="16" y="15"/>
                      <a:pt x="15" y="15"/>
                    </a:cubicBezTo>
                    <a:cubicBezTo>
                      <a:pt x="15" y="16"/>
                      <a:pt x="14" y="17"/>
                      <a:pt x="14" y="17"/>
                    </a:cubicBezTo>
                    <a:cubicBezTo>
                      <a:pt x="13" y="18"/>
                      <a:pt x="12" y="19"/>
                      <a:pt x="11" y="20"/>
                    </a:cubicBezTo>
                    <a:cubicBezTo>
                      <a:pt x="10" y="22"/>
                      <a:pt x="8" y="24"/>
                      <a:pt x="7" y="26"/>
                    </a:cubicBezTo>
                    <a:cubicBezTo>
                      <a:pt x="7" y="27"/>
                      <a:pt x="6" y="28"/>
                      <a:pt x="6" y="28"/>
                    </a:cubicBezTo>
                    <a:cubicBezTo>
                      <a:pt x="6" y="29"/>
                      <a:pt x="6" y="29"/>
                      <a:pt x="5" y="29"/>
                    </a:cubicBezTo>
                    <a:cubicBezTo>
                      <a:pt x="5" y="31"/>
                      <a:pt x="4" y="32"/>
                      <a:pt x="4" y="33"/>
                    </a:cubicBezTo>
                    <a:cubicBezTo>
                      <a:pt x="4" y="33"/>
                      <a:pt x="4" y="34"/>
                      <a:pt x="4" y="34"/>
                    </a:cubicBezTo>
                    <a:cubicBezTo>
                      <a:pt x="3" y="36"/>
                      <a:pt x="2" y="37"/>
                      <a:pt x="2" y="39"/>
                    </a:cubicBezTo>
                    <a:cubicBezTo>
                      <a:pt x="2" y="40"/>
                      <a:pt x="2" y="41"/>
                      <a:pt x="1" y="41"/>
                    </a:cubicBezTo>
                    <a:close/>
                    <a:moveTo>
                      <a:pt x="55" y="41"/>
                    </a:moveTo>
                    <a:cubicBezTo>
                      <a:pt x="55" y="65"/>
                      <a:pt x="55" y="65"/>
                      <a:pt x="55" y="65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4" y="65"/>
                      <a:pt x="54" y="64"/>
                      <a:pt x="54" y="64"/>
                    </a:cubicBezTo>
                    <a:cubicBezTo>
                      <a:pt x="52" y="63"/>
                      <a:pt x="52" y="65"/>
                      <a:pt x="51" y="65"/>
                    </a:cubicBezTo>
                    <a:cubicBezTo>
                      <a:pt x="50" y="65"/>
                      <a:pt x="48" y="63"/>
                      <a:pt x="48" y="62"/>
                    </a:cubicBezTo>
                    <a:cubicBezTo>
                      <a:pt x="48" y="61"/>
                      <a:pt x="49" y="61"/>
                      <a:pt x="49" y="60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49" y="58"/>
                      <a:pt x="48" y="57"/>
                      <a:pt x="48" y="57"/>
                    </a:cubicBezTo>
                    <a:cubicBezTo>
                      <a:pt x="47" y="57"/>
                      <a:pt x="45" y="58"/>
                      <a:pt x="44" y="57"/>
                    </a:cubicBezTo>
                    <a:cubicBezTo>
                      <a:pt x="44" y="57"/>
                      <a:pt x="44" y="57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4"/>
                      <a:pt x="46" y="54"/>
                      <a:pt x="46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5" y="52"/>
                      <a:pt x="44" y="52"/>
                      <a:pt x="44" y="52"/>
                    </a:cubicBezTo>
                    <a:cubicBezTo>
                      <a:pt x="42" y="52"/>
                      <a:pt x="43" y="54"/>
                      <a:pt x="42" y="54"/>
                    </a:cubicBezTo>
                    <a:cubicBezTo>
                      <a:pt x="41" y="55"/>
                      <a:pt x="41" y="55"/>
                      <a:pt x="40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8" y="55"/>
                      <a:pt x="37" y="54"/>
                      <a:pt x="37" y="54"/>
                    </a:cubicBezTo>
                    <a:cubicBezTo>
                      <a:pt x="37" y="54"/>
                      <a:pt x="36" y="52"/>
                      <a:pt x="36" y="52"/>
                    </a:cubicBezTo>
                    <a:cubicBezTo>
                      <a:pt x="36" y="51"/>
                      <a:pt x="36" y="49"/>
                      <a:pt x="37" y="48"/>
                    </a:cubicBezTo>
                    <a:cubicBezTo>
                      <a:pt x="37" y="48"/>
                      <a:pt x="37" y="48"/>
                      <a:pt x="37" y="47"/>
                    </a:cubicBezTo>
                    <a:cubicBezTo>
                      <a:pt x="38" y="47"/>
                      <a:pt x="37" y="46"/>
                      <a:pt x="38" y="46"/>
                    </a:cubicBezTo>
                    <a:cubicBezTo>
                      <a:pt x="38" y="45"/>
                      <a:pt x="39" y="45"/>
                      <a:pt x="39" y="44"/>
                    </a:cubicBezTo>
                    <a:cubicBezTo>
                      <a:pt x="40" y="44"/>
                      <a:pt x="41" y="43"/>
                      <a:pt x="42" y="43"/>
                    </a:cubicBezTo>
                    <a:cubicBezTo>
                      <a:pt x="42" y="43"/>
                      <a:pt x="43" y="43"/>
                      <a:pt x="44" y="43"/>
                    </a:cubicBezTo>
                    <a:cubicBezTo>
                      <a:pt x="44" y="43"/>
                      <a:pt x="44" y="44"/>
                      <a:pt x="45" y="44"/>
                    </a:cubicBezTo>
                    <a:cubicBezTo>
                      <a:pt x="46" y="44"/>
                      <a:pt x="46" y="43"/>
                      <a:pt x="47" y="43"/>
                    </a:cubicBezTo>
                    <a:cubicBezTo>
                      <a:pt x="48" y="43"/>
                      <a:pt x="48" y="42"/>
                      <a:pt x="49" y="43"/>
                    </a:cubicBezTo>
                    <a:cubicBezTo>
                      <a:pt x="49" y="43"/>
                      <a:pt x="50" y="4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2" y="44"/>
                      <a:pt x="52" y="44"/>
                    </a:cubicBezTo>
                    <a:cubicBezTo>
                      <a:pt x="52" y="45"/>
                      <a:pt x="52" y="45"/>
                      <a:pt x="52" y="46"/>
                    </a:cubicBezTo>
                    <a:cubicBezTo>
                      <a:pt x="52" y="46"/>
                      <a:pt x="53" y="46"/>
                      <a:pt x="54" y="46"/>
                    </a:cubicBezTo>
                    <a:cubicBezTo>
                      <a:pt x="55" y="46"/>
                      <a:pt x="54" y="45"/>
                      <a:pt x="54" y="45"/>
                    </a:cubicBezTo>
                    <a:cubicBezTo>
                      <a:pt x="54" y="45"/>
                      <a:pt x="54" y="44"/>
                      <a:pt x="54" y="44"/>
                    </a:cubicBezTo>
                    <a:cubicBezTo>
                      <a:pt x="54" y="44"/>
                      <a:pt x="54" y="43"/>
                      <a:pt x="54" y="43"/>
                    </a:cubicBezTo>
                    <a:cubicBezTo>
                      <a:pt x="54" y="42"/>
                      <a:pt x="55" y="41"/>
                      <a:pt x="55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Freeform: Shape 182">
                <a:extLst>
                  <a:ext uri="{FF2B5EF4-FFF2-40B4-BE49-F238E27FC236}">
                    <a16:creationId xmlns:a16="http://schemas.microsoft.com/office/drawing/2014/main" id="{5E0EA42A-44B4-467B-BA4C-B0ECBCD71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4794" y="2679826"/>
                <a:ext cx="116965" cy="92848"/>
              </a:xfrm>
              <a:custGeom>
                <a:avLst/>
                <a:gdLst>
                  <a:gd name="T0" fmla="*/ 64 w 72"/>
                  <a:gd name="T1" fmla="*/ 13 h 57"/>
                  <a:gd name="T2" fmla="*/ 58 w 72"/>
                  <a:gd name="T3" fmla="*/ 13 h 57"/>
                  <a:gd name="T4" fmla="*/ 58 w 72"/>
                  <a:gd name="T5" fmla="*/ 16 h 57"/>
                  <a:gd name="T6" fmla="*/ 65 w 72"/>
                  <a:gd name="T7" fmla="*/ 32 h 57"/>
                  <a:gd name="T8" fmla="*/ 65 w 72"/>
                  <a:gd name="T9" fmla="*/ 39 h 57"/>
                  <a:gd name="T10" fmla="*/ 58 w 72"/>
                  <a:gd name="T11" fmla="*/ 57 h 57"/>
                  <a:gd name="T12" fmla="*/ 72 w 72"/>
                  <a:gd name="T13" fmla="*/ 53 h 57"/>
                  <a:gd name="T14" fmla="*/ 72 w 72"/>
                  <a:gd name="T15" fmla="*/ 20 h 57"/>
                  <a:gd name="T16" fmla="*/ 58 w 72"/>
                  <a:gd name="T17" fmla="*/ 0 h 57"/>
                  <a:gd name="T18" fmla="*/ 36 w 72"/>
                  <a:gd name="T19" fmla="*/ 4 h 57"/>
                  <a:gd name="T20" fmla="*/ 58 w 72"/>
                  <a:gd name="T21" fmla="*/ 13 h 57"/>
                  <a:gd name="T22" fmla="*/ 36 w 72"/>
                  <a:gd name="T23" fmla="*/ 45 h 57"/>
                  <a:gd name="T24" fmla="*/ 55 w 72"/>
                  <a:gd name="T25" fmla="*/ 53 h 57"/>
                  <a:gd name="T26" fmla="*/ 58 w 72"/>
                  <a:gd name="T27" fmla="*/ 57 h 57"/>
                  <a:gd name="T28" fmla="*/ 51 w 72"/>
                  <a:gd name="T29" fmla="*/ 39 h 57"/>
                  <a:gd name="T30" fmla="*/ 58 w 72"/>
                  <a:gd name="T31" fmla="*/ 32 h 57"/>
                  <a:gd name="T32" fmla="*/ 36 w 72"/>
                  <a:gd name="T33" fmla="*/ 16 h 57"/>
                  <a:gd name="T34" fmla="*/ 36 w 72"/>
                  <a:gd name="T35" fmla="*/ 0 h 57"/>
                  <a:gd name="T36" fmla="*/ 13 w 72"/>
                  <a:gd name="T37" fmla="*/ 0 h 57"/>
                  <a:gd name="T38" fmla="*/ 18 w 72"/>
                  <a:gd name="T39" fmla="*/ 4 h 57"/>
                  <a:gd name="T40" fmla="*/ 36 w 72"/>
                  <a:gd name="T41" fmla="*/ 4 h 57"/>
                  <a:gd name="T42" fmla="*/ 13 w 72"/>
                  <a:gd name="T43" fmla="*/ 57 h 57"/>
                  <a:gd name="T44" fmla="*/ 17 w 72"/>
                  <a:gd name="T45" fmla="*/ 53 h 57"/>
                  <a:gd name="T46" fmla="*/ 36 w 72"/>
                  <a:gd name="T47" fmla="*/ 45 h 57"/>
                  <a:gd name="T48" fmla="*/ 13 w 72"/>
                  <a:gd name="T49" fmla="*/ 16 h 57"/>
                  <a:gd name="T50" fmla="*/ 21 w 72"/>
                  <a:gd name="T51" fmla="*/ 32 h 57"/>
                  <a:gd name="T52" fmla="*/ 21 w 72"/>
                  <a:gd name="T53" fmla="*/ 39 h 57"/>
                  <a:gd name="T54" fmla="*/ 13 w 72"/>
                  <a:gd name="T55" fmla="*/ 57 h 57"/>
                  <a:gd name="T56" fmla="*/ 7 w 72"/>
                  <a:gd name="T57" fmla="*/ 13 h 57"/>
                  <a:gd name="T58" fmla="*/ 0 w 72"/>
                  <a:gd name="T59" fmla="*/ 43 h 57"/>
                  <a:gd name="T60" fmla="*/ 0 w 72"/>
                  <a:gd name="T61" fmla="*/ 53 h 57"/>
                  <a:gd name="T62" fmla="*/ 13 w 72"/>
                  <a:gd name="T63" fmla="*/ 57 h 57"/>
                  <a:gd name="T64" fmla="*/ 6 w 72"/>
                  <a:gd name="T65" fmla="*/ 39 h 57"/>
                  <a:gd name="T66" fmla="*/ 13 w 72"/>
                  <a:gd name="T67" fmla="*/ 32 h 57"/>
                  <a:gd name="T68" fmla="*/ 12 w 72"/>
                  <a:gd name="T69" fmla="*/ 16 h 57"/>
                  <a:gd name="T70" fmla="*/ 13 w 72"/>
                  <a:gd name="T7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2" h="57">
                    <a:moveTo>
                      <a:pt x="72" y="20"/>
                    </a:moveTo>
                    <a:cubicBezTo>
                      <a:pt x="64" y="13"/>
                      <a:pt x="64" y="13"/>
                      <a:pt x="64" y="13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70" y="57"/>
                      <a:pt x="72" y="55"/>
                      <a:pt x="72" y="53"/>
                    </a:cubicBezTo>
                    <a:cubicBezTo>
                      <a:pt x="72" y="45"/>
                      <a:pt x="72" y="45"/>
                      <a:pt x="72" y="45"/>
                    </a:cubicBezTo>
                    <a:lnTo>
                      <a:pt x="72" y="20"/>
                    </a:lnTo>
                    <a:close/>
                    <a:moveTo>
                      <a:pt x="58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0"/>
                      <a:pt x="58" y="0"/>
                      <a:pt x="58" y="0"/>
                    </a:cubicBezTo>
                    <a:close/>
                    <a:moveTo>
                      <a:pt x="36" y="45"/>
                    </a:move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5"/>
                      <a:pt x="56" y="57"/>
                      <a:pt x="58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36" y="16"/>
                      <a:pt x="36" y="16"/>
                      <a:pt x="36" y="16"/>
                    </a:cubicBezTo>
                    <a:lnTo>
                      <a:pt x="36" y="45"/>
                    </a:lnTo>
                    <a:close/>
                    <a:moveTo>
                      <a:pt x="3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lose/>
                    <a:moveTo>
                      <a:pt x="13" y="57"/>
                    </a:moveTo>
                    <a:cubicBezTo>
                      <a:pt x="14" y="57"/>
                      <a:pt x="14" y="57"/>
                      <a:pt x="14" y="57"/>
                    </a:cubicBezTo>
                    <a:cubicBezTo>
                      <a:pt x="15" y="57"/>
                      <a:pt x="17" y="55"/>
                      <a:pt x="17" y="53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3" y="39"/>
                      <a:pt x="13" y="39"/>
                      <a:pt x="13" y="39"/>
                    </a:cubicBezTo>
                    <a:lnTo>
                      <a:pt x="13" y="57"/>
                    </a:lnTo>
                    <a:close/>
                    <a:moveTo>
                      <a:pt x="13" y="0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5"/>
                      <a:pt x="1" y="57"/>
                      <a:pt x="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3"/>
                      <a:pt x="13" y="13"/>
                      <a:pt x="13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Group 77">
              <a:extLst>
                <a:ext uri="{FF2B5EF4-FFF2-40B4-BE49-F238E27FC236}">
                  <a16:creationId xmlns:a16="http://schemas.microsoft.com/office/drawing/2014/main" id="{7F8A0D5B-3FEF-4D8F-9ADB-F0EE79DAA1BD}"/>
                </a:ext>
              </a:extLst>
            </p:cNvPr>
            <p:cNvGrpSpPr/>
            <p:nvPr/>
          </p:nvGrpSpPr>
          <p:grpSpPr>
            <a:xfrm>
              <a:off x="5329097" y="4471677"/>
              <a:ext cx="1473514" cy="2386321"/>
              <a:chOff x="5329097" y="4471677"/>
              <a:chExt cx="1473514" cy="2386321"/>
            </a:xfrm>
          </p:grpSpPr>
          <p:sp>
            <p:nvSpPr>
              <p:cNvPr id="8" name="Freeform: Shape 78">
                <a:extLst>
                  <a:ext uri="{FF2B5EF4-FFF2-40B4-BE49-F238E27FC236}">
                    <a16:creationId xmlns:a16="http://schemas.microsoft.com/office/drawing/2014/main" id="{1695226E-E2BA-4617-8D92-51132A1BE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6415" y="5380866"/>
                <a:ext cx="904366" cy="1231144"/>
              </a:xfrm>
              <a:custGeom>
                <a:avLst/>
                <a:gdLst>
                  <a:gd name="T0" fmla="*/ 41 w 559"/>
                  <a:gd name="T1" fmla="*/ 22 h 761"/>
                  <a:gd name="T2" fmla="*/ 41 w 559"/>
                  <a:gd name="T3" fmla="*/ 22 h 761"/>
                  <a:gd name="T4" fmla="*/ 22 w 559"/>
                  <a:gd name="T5" fmla="*/ 122 h 761"/>
                  <a:gd name="T6" fmla="*/ 419 w 559"/>
                  <a:gd name="T7" fmla="*/ 720 h 761"/>
                  <a:gd name="T8" fmla="*/ 518 w 559"/>
                  <a:gd name="T9" fmla="*/ 739 h 761"/>
                  <a:gd name="T10" fmla="*/ 518 w 559"/>
                  <a:gd name="T11" fmla="*/ 739 h 761"/>
                  <a:gd name="T12" fmla="*/ 537 w 559"/>
                  <a:gd name="T13" fmla="*/ 640 h 761"/>
                  <a:gd name="T14" fmla="*/ 140 w 559"/>
                  <a:gd name="T15" fmla="*/ 41 h 761"/>
                  <a:gd name="T16" fmla="*/ 41 w 559"/>
                  <a:gd name="T17" fmla="*/ 22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761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419" y="720"/>
                      <a:pt x="419" y="720"/>
                      <a:pt x="419" y="720"/>
                    </a:cubicBezTo>
                    <a:cubicBezTo>
                      <a:pt x="441" y="753"/>
                      <a:pt x="486" y="761"/>
                      <a:pt x="518" y="739"/>
                    </a:cubicBezTo>
                    <a:cubicBezTo>
                      <a:pt x="518" y="739"/>
                      <a:pt x="518" y="739"/>
                      <a:pt x="518" y="739"/>
                    </a:cubicBezTo>
                    <a:cubicBezTo>
                      <a:pt x="551" y="717"/>
                      <a:pt x="559" y="672"/>
                      <a:pt x="537" y="640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Freeform: Shape 79">
                <a:extLst>
                  <a:ext uri="{FF2B5EF4-FFF2-40B4-BE49-F238E27FC236}">
                    <a16:creationId xmlns:a16="http://schemas.microsoft.com/office/drawing/2014/main" id="{D9250FDF-B7F8-4819-8799-F272E784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872" y="5916251"/>
                <a:ext cx="950188" cy="941747"/>
              </a:xfrm>
              <a:custGeom>
                <a:avLst/>
                <a:gdLst>
                  <a:gd name="T0" fmla="*/ 258 w 788"/>
                  <a:gd name="T1" fmla="*/ 781 h 781"/>
                  <a:gd name="T2" fmla="*/ 258 w 788"/>
                  <a:gd name="T3" fmla="*/ 589 h 781"/>
                  <a:gd name="T4" fmla="*/ 0 w 788"/>
                  <a:gd name="T5" fmla="*/ 0 h 781"/>
                  <a:gd name="T6" fmla="*/ 788 w 788"/>
                  <a:gd name="T7" fmla="*/ 0 h 781"/>
                  <a:gd name="T8" fmla="*/ 788 w 788"/>
                  <a:gd name="T9" fmla="*/ 781 h 781"/>
                  <a:gd name="T10" fmla="*/ 258 w 788"/>
                  <a:gd name="T11" fmla="*/ 781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8" h="781">
                    <a:moveTo>
                      <a:pt x="258" y="781"/>
                    </a:moveTo>
                    <a:lnTo>
                      <a:pt x="258" y="589"/>
                    </a:lnTo>
                    <a:lnTo>
                      <a:pt x="0" y="0"/>
                    </a:lnTo>
                    <a:lnTo>
                      <a:pt x="788" y="0"/>
                    </a:lnTo>
                    <a:lnTo>
                      <a:pt x="788" y="781"/>
                    </a:lnTo>
                    <a:lnTo>
                      <a:pt x="258" y="781"/>
                    </a:ln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Freeform: Shape 80">
                <a:extLst>
                  <a:ext uri="{FF2B5EF4-FFF2-40B4-BE49-F238E27FC236}">
                    <a16:creationId xmlns:a16="http://schemas.microsoft.com/office/drawing/2014/main" id="{E5BA761E-2D39-402F-8A85-F3AE47A2A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0594" y="5720908"/>
                <a:ext cx="893514" cy="1137090"/>
              </a:xfrm>
              <a:custGeom>
                <a:avLst/>
                <a:gdLst>
                  <a:gd name="T0" fmla="*/ 40 w 552"/>
                  <a:gd name="T1" fmla="*/ 22 h 703"/>
                  <a:gd name="T2" fmla="*/ 40 w 552"/>
                  <a:gd name="T3" fmla="*/ 22 h 703"/>
                  <a:gd name="T4" fmla="*/ 21 w 552"/>
                  <a:gd name="T5" fmla="*/ 121 h 703"/>
                  <a:gd name="T6" fmla="*/ 407 w 552"/>
                  <a:gd name="T7" fmla="*/ 703 h 703"/>
                  <a:gd name="T8" fmla="*/ 544 w 552"/>
                  <a:gd name="T9" fmla="*/ 703 h 703"/>
                  <a:gd name="T10" fmla="*/ 536 w 552"/>
                  <a:gd name="T11" fmla="*/ 639 h 703"/>
                  <a:gd name="T12" fmla="*/ 139 w 552"/>
                  <a:gd name="T13" fmla="*/ 41 h 703"/>
                  <a:gd name="T14" fmla="*/ 40 w 552"/>
                  <a:gd name="T15" fmla="*/ 22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703">
                    <a:moveTo>
                      <a:pt x="40" y="2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8" y="44"/>
                      <a:pt x="0" y="88"/>
                      <a:pt x="21" y="121"/>
                    </a:cubicBezTo>
                    <a:cubicBezTo>
                      <a:pt x="407" y="703"/>
                      <a:pt x="407" y="703"/>
                      <a:pt x="407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52" y="682"/>
                      <a:pt x="549" y="659"/>
                      <a:pt x="536" y="639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18" y="8"/>
                      <a:pt x="72" y="0"/>
                      <a:pt x="40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Freeform: Shape 81">
                <a:extLst>
                  <a:ext uri="{FF2B5EF4-FFF2-40B4-BE49-F238E27FC236}">
                    <a16:creationId xmlns:a16="http://schemas.microsoft.com/office/drawing/2014/main" id="{DEC29BD2-1AD0-41A5-81E6-73422A708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654" y="4524733"/>
                <a:ext cx="881456" cy="1193764"/>
              </a:xfrm>
              <a:custGeom>
                <a:avLst/>
                <a:gdLst>
                  <a:gd name="T0" fmla="*/ 41 w 545"/>
                  <a:gd name="T1" fmla="*/ 22 h 738"/>
                  <a:gd name="T2" fmla="*/ 41 w 545"/>
                  <a:gd name="T3" fmla="*/ 22 h 738"/>
                  <a:gd name="T4" fmla="*/ 22 w 545"/>
                  <a:gd name="T5" fmla="*/ 121 h 738"/>
                  <a:gd name="T6" fmla="*/ 405 w 545"/>
                  <a:gd name="T7" fmla="*/ 697 h 738"/>
                  <a:gd name="T8" fmla="*/ 504 w 545"/>
                  <a:gd name="T9" fmla="*/ 716 h 738"/>
                  <a:gd name="T10" fmla="*/ 504 w 545"/>
                  <a:gd name="T11" fmla="*/ 716 h 738"/>
                  <a:gd name="T12" fmla="*/ 523 w 545"/>
                  <a:gd name="T13" fmla="*/ 617 h 738"/>
                  <a:gd name="T14" fmla="*/ 140 w 545"/>
                  <a:gd name="T15" fmla="*/ 41 h 738"/>
                  <a:gd name="T16" fmla="*/ 41 w 545"/>
                  <a:gd name="T17" fmla="*/ 2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38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4"/>
                      <a:pt x="0" y="89"/>
                      <a:pt x="22" y="121"/>
                    </a:cubicBezTo>
                    <a:cubicBezTo>
                      <a:pt x="405" y="697"/>
                      <a:pt x="405" y="697"/>
                      <a:pt x="405" y="697"/>
                    </a:cubicBezTo>
                    <a:cubicBezTo>
                      <a:pt x="427" y="730"/>
                      <a:pt x="472" y="738"/>
                      <a:pt x="504" y="716"/>
                    </a:cubicBezTo>
                    <a:cubicBezTo>
                      <a:pt x="504" y="716"/>
                      <a:pt x="504" y="716"/>
                      <a:pt x="504" y="716"/>
                    </a:cubicBezTo>
                    <a:cubicBezTo>
                      <a:pt x="537" y="694"/>
                      <a:pt x="545" y="650"/>
                      <a:pt x="523" y="617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Freeform: Shape 82">
                <a:extLst>
                  <a:ext uri="{FF2B5EF4-FFF2-40B4-BE49-F238E27FC236}">
                    <a16:creationId xmlns:a16="http://schemas.microsoft.com/office/drawing/2014/main" id="{B84F4CDD-847A-4643-883E-375BED662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259" y="4471677"/>
                <a:ext cx="974304" cy="1920874"/>
              </a:xfrm>
              <a:custGeom>
                <a:avLst/>
                <a:gdLst>
                  <a:gd name="T0" fmla="*/ 478 w 602"/>
                  <a:gd name="T1" fmla="*/ 0 h 1187"/>
                  <a:gd name="T2" fmla="*/ 124 w 602"/>
                  <a:gd name="T3" fmla="*/ 0 h 1187"/>
                  <a:gd name="T4" fmla="*/ 0 w 602"/>
                  <a:gd name="T5" fmla="*/ 124 h 1187"/>
                  <a:gd name="T6" fmla="*/ 0 w 602"/>
                  <a:gd name="T7" fmla="*/ 1062 h 1187"/>
                  <a:gd name="T8" fmla="*/ 124 w 602"/>
                  <a:gd name="T9" fmla="*/ 1187 h 1187"/>
                  <a:gd name="T10" fmla="*/ 478 w 602"/>
                  <a:gd name="T11" fmla="*/ 1187 h 1187"/>
                  <a:gd name="T12" fmla="*/ 602 w 602"/>
                  <a:gd name="T13" fmla="*/ 1062 h 1187"/>
                  <a:gd name="T14" fmla="*/ 602 w 602"/>
                  <a:gd name="T15" fmla="*/ 124 h 1187"/>
                  <a:gd name="T16" fmla="*/ 478 w 602"/>
                  <a:gd name="T17" fmla="*/ 0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2" h="1187">
                    <a:moveTo>
                      <a:pt x="478" y="0"/>
                    </a:moveTo>
                    <a:cubicBezTo>
                      <a:pt x="124" y="0"/>
                      <a:pt x="124" y="0"/>
                      <a:pt x="124" y="0"/>
                    </a:cubicBezTo>
                    <a:cubicBezTo>
                      <a:pt x="56" y="0"/>
                      <a:pt x="0" y="56"/>
                      <a:pt x="0" y="124"/>
                    </a:cubicBezTo>
                    <a:cubicBezTo>
                      <a:pt x="0" y="1062"/>
                      <a:pt x="0" y="1062"/>
                      <a:pt x="0" y="1062"/>
                    </a:cubicBezTo>
                    <a:cubicBezTo>
                      <a:pt x="0" y="1131"/>
                      <a:pt x="56" y="1187"/>
                      <a:pt x="124" y="1187"/>
                    </a:cubicBezTo>
                    <a:cubicBezTo>
                      <a:pt x="478" y="1187"/>
                      <a:pt x="478" y="1187"/>
                      <a:pt x="478" y="1187"/>
                    </a:cubicBezTo>
                    <a:cubicBezTo>
                      <a:pt x="546" y="1187"/>
                      <a:pt x="602" y="1131"/>
                      <a:pt x="602" y="1062"/>
                    </a:cubicBezTo>
                    <a:cubicBezTo>
                      <a:pt x="602" y="124"/>
                      <a:pt x="602" y="124"/>
                      <a:pt x="602" y="124"/>
                    </a:cubicBezTo>
                    <a:cubicBezTo>
                      <a:pt x="602" y="56"/>
                      <a:pt x="546" y="0"/>
                      <a:pt x="47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Freeform: Shape 83">
                <a:extLst>
                  <a:ext uri="{FF2B5EF4-FFF2-40B4-BE49-F238E27FC236}">
                    <a16:creationId xmlns:a16="http://schemas.microsoft.com/office/drawing/2014/main" id="{20B5059F-F77C-4134-B692-DD0A7C049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872" y="4632051"/>
                <a:ext cx="803077" cy="1582038"/>
              </a:xfrm>
              <a:custGeom>
                <a:avLst/>
                <a:gdLst>
                  <a:gd name="T0" fmla="*/ 494 w 496"/>
                  <a:gd name="T1" fmla="*/ 0 h 978"/>
                  <a:gd name="T2" fmla="*/ 2 w 496"/>
                  <a:gd name="T3" fmla="*/ 0 h 978"/>
                  <a:gd name="T4" fmla="*/ 0 w 496"/>
                  <a:gd name="T5" fmla="*/ 2 h 978"/>
                  <a:gd name="T6" fmla="*/ 0 w 496"/>
                  <a:gd name="T7" fmla="*/ 976 h 978"/>
                  <a:gd name="T8" fmla="*/ 2 w 496"/>
                  <a:gd name="T9" fmla="*/ 978 h 978"/>
                  <a:gd name="T10" fmla="*/ 494 w 496"/>
                  <a:gd name="T11" fmla="*/ 978 h 978"/>
                  <a:gd name="T12" fmla="*/ 496 w 496"/>
                  <a:gd name="T13" fmla="*/ 976 h 978"/>
                  <a:gd name="T14" fmla="*/ 496 w 496"/>
                  <a:gd name="T15" fmla="*/ 2 h 978"/>
                  <a:gd name="T16" fmla="*/ 494 w 496"/>
                  <a:gd name="T17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978">
                    <a:moveTo>
                      <a:pt x="4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76"/>
                      <a:pt x="0" y="976"/>
                      <a:pt x="0" y="976"/>
                    </a:cubicBezTo>
                    <a:cubicBezTo>
                      <a:pt x="0" y="977"/>
                      <a:pt x="1" y="978"/>
                      <a:pt x="2" y="978"/>
                    </a:cubicBezTo>
                    <a:cubicBezTo>
                      <a:pt x="494" y="978"/>
                      <a:pt x="494" y="978"/>
                      <a:pt x="494" y="978"/>
                    </a:cubicBezTo>
                    <a:cubicBezTo>
                      <a:pt x="495" y="978"/>
                      <a:pt x="496" y="977"/>
                      <a:pt x="496" y="976"/>
                    </a:cubicBezTo>
                    <a:cubicBezTo>
                      <a:pt x="496" y="2"/>
                      <a:pt x="496" y="2"/>
                      <a:pt x="496" y="2"/>
                    </a:cubicBezTo>
                    <a:cubicBezTo>
                      <a:pt x="496" y="1"/>
                      <a:pt x="495" y="0"/>
                      <a:pt x="49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Freeform: Shape 84">
                <a:extLst>
                  <a:ext uri="{FF2B5EF4-FFF2-40B4-BE49-F238E27FC236}">
                    <a16:creationId xmlns:a16="http://schemas.microsoft.com/office/drawing/2014/main" id="{0D9754B0-628D-47AD-BAA7-968FA026E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25" y="4539203"/>
                <a:ext cx="324366" cy="28940"/>
              </a:xfrm>
              <a:custGeom>
                <a:avLst/>
                <a:gdLst>
                  <a:gd name="T0" fmla="*/ 191 w 200"/>
                  <a:gd name="T1" fmla="*/ 0 h 18"/>
                  <a:gd name="T2" fmla="*/ 9 w 200"/>
                  <a:gd name="T3" fmla="*/ 0 h 18"/>
                  <a:gd name="T4" fmla="*/ 0 w 200"/>
                  <a:gd name="T5" fmla="*/ 9 h 18"/>
                  <a:gd name="T6" fmla="*/ 0 w 200"/>
                  <a:gd name="T7" fmla="*/ 9 h 18"/>
                  <a:gd name="T8" fmla="*/ 9 w 200"/>
                  <a:gd name="T9" fmla="*/ 18 h 18"/>
                  <a:gd name="T10" fmla="*/ 191 w 200"/>
                  <a:gd name="T11" fmla="*/ 18 h 18"/>
                  <a:gd name="T12" fmla="*/ 200 w 200"/>
                  <a:gd name="T13" fmla="*/ 9 h 18"/>
                  <a:gd name="T14" fmla="*/ 200 w 200"/>
                  <a:gd name="T15" fmla="*/ 9 h 18"/>
                  <a:gd name="T16" fmla="*/ 191 w 200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8">
                    <a:moveTo>
                      <a:pt x="19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191" y="18"/>
                      <a:pt x="191" y="18"/>
                      <a:pt x="191" y="18"/>
                    </a:cubicBezTo>
                    <a:cubicBezTo>
                      <a:pt x="196" y="18"/>
                      <a:pt x="200" y="14"/>
                      <a:pt x="200" y="9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200" y="4"/>
                      <a:pt x="196" y="0"/>
                      <a:pt x="19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Oval 85">
                <a:extLst>
                  <a:ext uri="{FF2B5EF4-FFF2-40B4-BE49-F238E27FC236}">
                    <a16:creationId xmlns:a16="http://schemas.microsoft.com/office/drawing/2014/main" id="{5A9C3AC5-ED4A-466E-8D5C-FFD0601C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7767" y="6251470"/>
                <a:ext cx="98877" cy="98877"/>
              </a:xfrm>
              <a:prstGeom prst="ellipse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Freeform: Shape 86">
                <a:extLst>
                  <a:ext uri="{FF2B5EF4-FFF2-40B4-BE49-F238E27FC236}">
                    <a16:creationId xmlns:a16="http://schemas.microsoft.com/office/drawing/2014/main" id="{CB74DD50-C377-46EA-B6A4-F4F00CEC8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095" y="5322987"/>
                <a:ext cx="365364" cy="414803"/>
              </a:xfrm>
              <a:custGeom>
                <a:avLst/>
                <a:gdLst>
                  <a:gd name="T0" fmla="*/ 41 w 226"/>
                  <a:gd name="T1" fmla="*/ 23 h 257"/>
                  <a:gd name="T2" fmla="*/ 41 w 226"/>
                  <a:gd name="T3" fmla="*/ 23 h 257"/>
                  <a:gd name="T4" fmla="*/ 22 w 226"/>
                  <a:gd name="T5" fmla="*/ 122 h 257"/>
                  <a:gd name="T6" fmla="*/ 86 w 226"/>
                  <a:gd name="T7" fmla="*/ 216 h 257"/>
                  <a:gd name="T8" fmla="*/ 185 w 226"/>
                  <a:gd name="T9" fmla="*/ 235 h 257"/>
                  <a:gd name="T10" fmla="*/ 185 w 226"/>
                  <a:gd name="T11" fmla="*/ 235 h 257"/>
                  <a:gd name="T12" fmla="*/ 204 w 226"/>
                  <a:gd name="T13" fmla="*/ 135 h 257"/>
                  <a:gd name="T14" fmla="*/ 140 w 226"/>
                  <a:gd name="T15" fmla="*/ 41 h 257"/>
                  <a:gd name="T16" fmla="*/ 41 w 226"/>
                  <a:gd name="T17" fmla="*/ 2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" h="257">
                    <a:moveTo>
                      <a:pt x="41" y="23"/>
                    </a:moveTo>
                    <a:cubicBezTo>
                      <a:pt x="41" y="23"/>
                      <a:pt x="41" y="23"/>
                      <a:pt x="41" y="23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86" y="216"/>
                      <a:pt x="86" y="216"/>
                      <a:pt x="86" y="216"/>
                    </a:cubicBezTo>
                    <a:cubicBezTo>
                      <a:pt x="108" y="248"/>
                      <a:pt x="153" y="257"/>
                      <a:pt x="185" y="235"/>
                    </a:cubicBezTo>
                    <a:cubicBezTo>
                      <a:pt x="185" y="235"/>
                      <a:pt x="185" y="235"/>
                      <a:pt x="185" y="235"/>
                    </a:cubicBezTo>
                    <a:cubicBezTo>
                      <a:pt x="218" y="213"/>
                      <a:pt x="226" y="168"/>
                      <a:pt x="204" y="135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9"/>
                      <a:pt x="73" y="0"/>
                      <a:pt x="41" y="23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Freeform: Shape 87">
                <a:extLst>
                  <a:ext uri="{FF2B5EF4-FFF2-40B4-BE49-F238E27FC236}">
                    <a16:creationId xmlns:a16="http://schemas.microsoft.com/office/drawing/2014/main" id="{E6A9ADC6-8779-4065-B694-F34D40763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097" y="5630471"/>
                <a:ext cx="383451" cy="441331"/>
              </a:xfrm>
              <a:custGeom>
                <a:avLst/>
                <a:gdLst>
                  <a:gd name="T0" fmla="*/ 41 w 237"/>
                  <a:gd name="T1" fmla="*/ 23 h 273"/>
                  <a:gd name="T2" fmla="*/ 41 w 237"/>
                  <a:gd name="T3" fmla="*/ 23 h 273"/>
                  <a:gd name="T4" fmla="*/ 22 w 237"/>
                  <a:gd name="T5" fmla="*/ 122 h 273"/>
                  <a:gd name="T6" fmla="*/ 97 w 237"/>
                  <a:gd name="T7" fmla="*/ 232 h 273"/>
                  <a:gd name="T8" fmla="*/ 196 w 237"/>
                  <a:gd name="T9" fmla="*/ 251 h 273"/>
                  <a:gd name="T10" fmla="*/ 196 w 237"/>
                  <a:gd name="T11" fmla="*/ 251 h 273"/>
                  <a:gd name="T12" fmla="*/ 215 w 237"/>
                  <a:gd name="T13" fmla="*/ 152 h 273"/>
                  <a:gd name="T14" fmla="*/ 140 w 237"/>
                  <a:gd name="T15" fmla="*/ 41 h 273"/>
                  <a:gd name="T16" fmla="*/ 41 w 237"/>
                  <a:gd name="T17" fmla="*/ 2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273">
                    <a:moveTo>
                      <a:pt x="41" y="23"/>
                    </a:moveTo>
                    <a:cubicBezTo>
                      <a:pt x="41" y="23"/>
                      <a:pt x="41" y="23"/>
                      <a:pt x="41" y="23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119" y="265"/>
                      <a:pt x="163" y="273"/>
                      <a:pt x="196" y="251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228" y="229"/>
                      <a:pt x="237" y="184"/>
                      <a:pt x="215" y="152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9"/>
                      <a:pt x="73" y="0"/>
                      <a:pt x="41" y="23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88">
                <a:extLst>
                  <a:ext uri="{FF2B5EF4-FFF2-40B4-BE49-F238E27FC236}">
                    <a16:creationId xmlns:a16="http://schemas.microsoft.com/office/drawing/2014/main" id="{BD4969DE-F921-4801-B593-AEEC4C350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858" y="5001033"/>
                <a:ext cx="365364" cy="413597"/>
              </a:xfrm>
              <a:custGeom>
                <a:avLst/>
                <a:gdLst>
                  <a:gd name="T0" fmla="*/ 41 w 226"/>
                  <a:gd name="T1" fmla="*/ 22 h 256"/>
                  <a:gd name="T2" fmla="*/ 41 w 226"/>
                  <a:gd name="T3" fmla="*/ 22 h 256"/>
                  <a:gd name="T4" fmla="*/ 22 w 226"/>
                  <a:gd name="T5" fmla="*/ 121 h 256"/>
                  <a:gd name="T6" fmla="*/ 86 w 226"/>
                  <a:gd name="T7" fmla="*/ 215 h 256"/>
                  <a:gd name="T8" fmla="*/ 185 w 226"/>
                  <a:gd name="T9" fmla="*/ 234 h 256"/>
                  <a:gd name="T10" fmla="*/ 185 w 226"/>
                  <a:gd name="T11" fmla="*/ 234 h 256"/>
                  <a:gd name="T12" fmla="*/ 204 w 226"/>
                  <a:gd name="T13" fmla="*/ 134 h 256"/>
                  <a:gd name="T14" fmla="*/ 140 w 226"/>
                  <a:gd name="T15" fmla="*/ 40 h 256"/>
                  <a:gd name="T16" fmla="*/ 41 w 226"/>
                  <a:gd name="T17" fmla="*/ 2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" h="256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4"/>
                      <a:pt x="0" y="88"/>
                      <a:pt x="22" y="121"/>
                    </a:cubicBezTo>
                    <a:cubicBezTo>
                      <a:pt x="86" y="215"/>
                      <a:pt x="86" y="215"/>
                      <a:pt x="86" y="215"/>
                    </a:cubicBezTo>
                    <a:cubicBezTo>
                      <a:pt x="108" y="247"/>
                      <a:pt x="153" y="256"/>
                      <a:pt x="185" y="234"/>
                    </a:cubicBezTo>
                    <a:cubicBezTo>
                      <a:pt x="185" y="234"/>
                      <a:pt x="185" y="234"/>
                      <a:pt x="185" y="234"/>
                    </a:cubicBezTo>
                    <a:cubicBezTo>
                      <a:pt x="217" y="212"/>
                      <a:pt x="226" y="167"/>
                      <a:pt x="204" y="134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89">
                <a:extLst>
                  <a:ext uri="{FF2B5EF4-FFF2-40B4-BE49-F238E27FC236}">
                    <a16:creationId xmlns:a16="http://schemas.microsoft.com/office/drawing/2014/main" id="{34E9BF9E-D6AA-47B0-AA9D-2FB79BB8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686" y="5521948"/>
                <a:ext cx="315925" cy="1103327"/>
              </a:xfrm>
              <a:custGeom>
                <a:avLst/>
                <a:gdLst>
                  <a:gd name="T0" fmla="*/ 51 w 195"/>
                  <a:gd name="T1" fmla="*/ 682 h 682"/>
                  <a:gd name="T2" fmla="*/ 0 w 195"/>
                  <a:gd name="T3" fmla="*/ 682 h 682"/>
                  <a:gd name="T4" fmla="*/ 6 w 195"/>
                  <a:gd name="T5" fmla="*/ 620 h 682"/>
                  <a:gd name="T6" fmla="*/ 49 w 195"/>
                  <a:gd name="T7" fmla="*/ 119 h 682"/>
                  <a:gd name="T8" fmla="*/ 195 w 195"/>
                  <a:gd name="T9" fmla="*/ 0 h 682"/>
                  <a:gd name="T10" fmla="*/ 144 w 195"/>
                  <a:gd name="T11" fmla="*/ 592 h 682"/>
                  <a:gd name="T12" fmla="*/ 51 w 195"/>
                  <a:gd name="T13" fmla="*/ 682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682">
                    <a:moveTo>
                      <a:pt x="51" y="682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6" y="620"/>
                      <a:pt x="6" y="620"/>
                      <a:pt x="6" y="620"/>
                    </a:cubicBezTo>
                    <a:cubicBezTo>
                      <a:pt x="49" y="119"/>
                      <a:pt x="49" y="119"/>
                      <a:pt x="49" y="119"/>
                    </a:cubicBezTo>
                    <a:cubicBezTo>
                      <a:pt x="58" y="14"/>
                      <a:pt x="129" y="0"/>
                      <a:pt x="195" y="0"/>
                    </a:cubicBezTo>
                    <a:cubicBezTo>
                      <a:pt x="144" y="592"/>
                      <a:pt x="144" y="592"/>
                      <a:pt x="144" y="592"/>
                    </a:cubicBezTo>
                    <a:cubicBezTo>
                      <a:pt x="139" y="642"/>
                      <a:pt x="98" y="682"/>
                      <a:pt x="51" y="68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90">
                <a:extLst>
                  <a:ext uri="{FF2B5EF4-FFF2-40B4-BE49-F238E27FC236}">
                    <a16:creationId xmlns:a16="http://schemas.microsoft.com/office/drawing/2014/main" id="{12068408-820C-495A-9210-09C0A9F74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6270" y="5091469"/>
                <a:ext cx="220665" cy="279751"/>
              </a:xfrm>
              <a:custGeom>
                <a:avLst/>
                <a:gdLst>
                  <a:gd name="T0" fmla="*/ 43 w 183"/>
                  <a:gd name="T1" fmla="*/ 119 h 232"/>
                  <a:gd name="T2" fmla="*/ 0 w 183"/>
                  <a:gd name="T3" fmla="*/ 119 h 232"/>
                  <a:gd name="T4" fmla="*/ 91 w 183"/>
                  <a:gd name="T5" fmla="*/ 232 h 232"/>
                  <a:gd name="T6" fmla="*/ 183 w 183"/>
                  <a:gd name="T7" fmla="*/ 119 h 232"/>
                  <a:gd name="T8" fmla="*/ 140 w 183"/>
                  <a:gd name="T9" fmla="*/ 119 h 232"/>
                  <a:gd name="T10" fmla="*/ 140 w 183"/>
                  <a:gd name="T11" fmla="*/ 0 h 232"/>
                  <a:gd name="T12" fmla="*/ 43 w 183"/>
                  <a:gd name="T13" fmla="*/ 0 h 232"/>
                  <a:gd name="T14" fmla="*/ 43 w 183"/>
                  <a:gd name="T15" fmla="*/ 11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3" h="232">
                    <a:moveTo>
                      <a:pt x="43" y="119"/>
                    </a:moveTo>
                    <a:lnTo>
                      <a:pt x="0" y="119"/>
                    </a:lnTo>
                    <a:lnTo>
                      <a:pt x="91" y="232"/>
                    </a:lnTo>
                    <a:lnTo>
                      <a:pt x="183" y="119"/>
                    </a:lnTo>
                    <a:lnTo>
                      <a:pt x="140" y="119"/>
                    </a:lnTo>
                    <a:lnTo>
                      <a:pt x="140" y="0"/>
                    </a:lnTo>
                    <a:lnTo>
                      <a:pt x="43" y="0"/>
                    </a:lnTo>
                    <a:lnTo>
                      <a:pt x="43" y="1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91">
                <a:extLst>
                  <a:ext uri="{FF2B5EF4-FFF2-40B4-BE49-F238E27FC236}">
                    <a16:creationId xmlns:a16="http://schemas.microsoft.com/office/drawing/2014/main" id="{A4FF340F-93A7-4DC4-80E5-01E0AF596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835" y="4887685"/>
                <a:ext cx="485946" cy="305073"/>
              </a:xfrm>
              <a:custGeom>
                <a:avLst/>
                <a:gdLst>
                  <a:gd name="T0" fmla="*/ 239 w 300"/>
                  <a:gd name="T1" fmla="*/ 189 h 189"/>
                  <a:gd name="T2" fmla="*/ 300 w 300"/>
                  <a:gd name="T3" fmla="*/ 129 h 189"/>
                  <a:gd name="T4" fmla="*/ 239 w 300"/>
                  <a:gd name="T5" fmla="*/ 69 h 189"/>
                  <a:gd name="T6" fmla="*/ 234 w 300"/>
                  <a:gd name="T7" fmla="*/ 69 h 189"/>
                  <a:gd name="T8" fmla="*/ 153 w 300"/>
                  <a:gd name="T9" fmla="*/ 0 h 189"/>
                  <a:gd name="T10" fmla="*/ 71 w 300"/>
                  <a:gd name="T11" fmla="*/ 70 h 189"/>
                  <a:gd name="T12" fmla="*/ 60 w 300"/>
                  <a:gd name="T13" fmla="*/ 69 h 189"/>
                  <a:gd name="T14" fmla="*/ 0 w 300"/>
                  <a:gd name="T15" fmla="*/ 129 h 189"/>
                  <a:gd name="T16" fmla="*/ 60 w 300"/>
                  <a:gd name="T17" fmla="*/ 189 h 189"/>
                  <a:gd name="T18" fmla="*/ 102 w 300"/>
                  <a:gd name="T19" fmla="*/ 189 h 189"/>
                  <a:gd name="T20" fmla="*/ 102 w 300"/>
                  <a:gd name="T21" fmla="*/ 114 h 189"/>
                  <a:gd name="T22" fmla="*/ 196 w 300"/>
                  <a:gd name="T23" fmla="*/ 114 h 189"/>
                  <a:gd name="T24" fmla="*/ 196 w 300"/>
                  <a:gd name="T25" fmla="*/ 189 h 189"/>
                  <a:gd name="T26" fmla="*/ 239 w 300"/>
                  <a:gd name="T27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189">
                    <a:moveTo>
                      <a:pt x="239" y="189"/>
                    </a:moveTo>
                    <a:cubicBezTo>
                      <a:pt x="273" y="189"/>
                      <a:pt x="300" y="162"/>
                      <a:pt x="300" y="129"/>
                    </a:cubicBezTo>
                    <a:cubicBezTo>
                      <a:pt x="300" y="96"/>
                      <a:pt x="273" y="69"/>
                      <a:pt x="239" y="69"/>
                    </a:cubicBezTo>
                    <a:cubicBezTo>
                      <a:pt x="238" y="69"/>
                      <a:pt x="236" y="69"/>
                      <a:pt x="234" y="69"/>
                    </a:cubicBezTo>
                    <a:cubicBezTo>
                      <a:pt x="228" y="30"/>
                      <a:pt x="194" y="0"/>
                      <a:pt x="153" y="0"/>
                    </a:cubicBezTo>
                    <a:cubicBezTo>
                      <a:pt x="111" y="0"/>
                      <a:pt x="77" y="30"/>
                      <a:pt x="71" y="70"/>
                    </a:cubicBezTo>
                    <a:cubicBezTo>
                      <a:pt x="67" y="69"/>
                      <a:pt x="64" y="69"/>
                      <a:pt x="60" y="69"/>
                    </a:cubicBezTo>
                    <a:cubicBezTo>
                      <a:pt x="27" y="69"/>
                      <a:pt x="0" y="96"/>
                      <a:pt x="0" y="129"/>
                    </a:cubicBezTo>
                    <a:cubicBezTo>
                      <a:pt x="0" y="162"/>
                      <a:pt x="27" y="189"/>
                      <a:pt x="60" y="189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2" y="114"/>
                      <a:pt x="102" y="114"/>
                      <a:pt x="102" y="114"/>
                    </a:cubicBezTo>
                    <a:cubicBezTo>
                      <a:pt x="196" y="114"/>
                      <a:pt x="196" y="114"/>
                      <a:pt x="196" y="114"/>
                    </a:cubicBezTo>
                    <a:cubicBezTo>
                      <a:pt x="196" y="189"/>
                      <a:pt x="196" y="189"/>
                      <a:pt x="196" y="189"/>
                    </a:cubicBezTo>
                    <a:lnTo>
                      <a:pt x="239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31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我們有哪些資料？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52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167604-82FD-41F0-AE65-13E6F2CBF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609137"/>
            <a:ext cx="3923204" cy="3925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B156B6E8-991A-4EB0-8BC3-F076E78A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817" y="2676283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資料長相</a:t>
            </a:r>
            <a:r>
              <a:rPr lang="zh-TW" alt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如何</a:t>
            </a:r>
            <a:r>
              <a:rPr lang="en-US" altLang="zh-TW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(EDA)</a:t>
            </a:r>
            <a:r>
              <a:rPr lang="zh-TW" alt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</a:t>
            </a:r>
            <a:endParaRPr lang="zh-TW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AF53ED-C484-469D-8379-FDDCD826E4CF}"/>
              </a:ext>
            </a:extLst>
          </p:cNvPr>
          <p:cNvSpPr/>
          <p:nvPr/>
        </p:nvSpPr>
        <p:spPr>
          <a:xfrm>
            <a:off x="5796136" y="1479415"/>
            <a:ext cx="1440159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CN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02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0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120354" y="771550"/>
            <a:ext cx="6759276" cy="4122139"/>
            <a:chOff x="826188" y="590762"/>
            <a:chExt cx="7264728" cy="443038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752" y="590762"/>
              <a:ext cx="3232359" cy="2232248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032" y="590762"/>
              <a:ext cx="3230884" cy="2232248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188" y="2823009"/>
              <a:ext cx="3233923" cy="2198141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032" y="2788903"/>
              <a:ext cx="3230884" cy="2232247"/>
            </a:xfrm>
            <a:prstGeom prst="rect">
              <a:avLst/>
            </a:prstGeom>
          </p:spPr>
        </p:pic>
      </p:grpSp>
      <p:sp>
        <p:nvSpPr>
          <p:cNvPr id="6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Numerical Feature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59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4660</TotalTime>
  <Words>1521</Words>
  <Application>Microsoft Office PowerPoint</Application>
  <PresentationFormat>如螢幕大小 (16:9)</PresentationFormat>
  <Paragraphs>506</Paragraphs>
  <Slides>26</Slides>
  <Notes>7</Notes>
  <HiddenSlides>2</HiddenSlides>
  <MMClips>0</MMClips>
  <ScaleCrop>false</ScaleCrop>
  <HeadingPairs>
    <vt:vector size="6" baseType="variant">
      <vt:variant>
        <vt:lpstr>使用字型</vt:lpstr>
      </vt:variant>
      <vt:variant>
        <vt:i4>20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26</vt:i4>
      </vt:variant>
    </vt:vector>
  </HeadingPairs>
  <TitlesOfParts>
    <vt:vector size="52" baseType="lpstr">
      <vt:lpstr>宋体</vt:lpstr>
      <vt:lpstr>新細明體</vt:lpstr>
      <vt:lpstr>Impact</vt:lpstr>
      <vt:lpstr>Albertus MT Lt</vt:lpstr>
      <vt:lpstr>Lantinghei SC Demibold</vt:lpstr>
      <vt:lpstr>Calibri Light</vt:lpstr>
      <vt:lpstr>Roboto Light</vt:lpstr>
      <vt:lpstr>Roboto</vt:lpstr>
      <vt:lpstr>Wingdings</vt:lpstr>
      <vt:lpstr>Calibri</vt:lpstr>
      <vt:lpstr>时尚中黑简体</vt:lpstr>
      <vt:lpstr>MS PGothic</vt:lpstr>
      <vt:lpstr>微软雅黑</vt:lpstr>
      <vt:lpstr>等线</vt:lpstr>
      <vt:lpstr>Arial</vt:lpstr>
      <vt:lpstr>Open Sans Light</vt:lpstr>
      <vt:lpstr>Cambria</vt:lpstr>
      <vt:lpstr>微軟正黑體</vt:lpstr>
      <vt:lpstr>等线 Light</vt:lpstr>
      <vt:lpstr>CMBX12</vt:lpstr>
      <vt:lpstr>第一PPT，www.1ppt.com</vt:lpstr>
      <vt:lpstr>2_第一PPT，www.1ppt.com</vt:lpstr>
      <vt:lpstr>Office 主题​​</vt:lpstr>
      <vt:lpstr>Office 主题</vt:lpstr>
      <vt:lpstr>3_第一PPT，www.1ppt.com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group17</dc:creator>
  <cp:keywords/>
  <dc:description>http://www.ypppt.com/</dc:description>
  <cp:lastModifiedBy>user</cp:lastModifiedBy>
  <cp:revision>344</cp:revision>
  <dcterms:created xsi:type="dcterms:W3CDTF">2015-12-11T17:46:17Z</dcterms:created>
  <dcterms:modified xsi:type="dcterms:W3CDTF">2019-11-16T06:49:24Z</dcterms:modified>
</cp:coreProperties>
</file>